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898" r:id="rId2"/>
    <p:sldId id="902" r:id="rId3"/>
    <p:sldId id="913" r:id="rId4"/>
    <p:sldId id="907" r:id="rId5"/>
    <p:sldId id="911" r:id="rId6"/>
    <p:sldId id="914" r:id="rId7"/>
    <p:sldId id="915" r:id="rId8"/>
    <p:sldId id="912" r:id="rId9"/>
    <p:sldId id="908" r:id="rId10"/>
    <p:sldId id="910" r:id="rId11"/>
  </p:sldIdLst>
  <p:sldSz cx="9906000" cy="6858000" type="A4"/>
  <p:notesSz cx="9926638" cy="6797675"/>
  <p:embeddedFontLst>
    <p:embeddedFont>
      <p:font typeface="Montserrat Medium" panose="020B060402020202020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Unicode MS" panose="020B0604020202020204" pitchFamily="34" charset="-128"/>
      <p:regular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ru-RU"/>
    </a:defPPr>
    <a:lvl1pPr marL="0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225017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450035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675053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900070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125089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1350106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1575123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1800140" algn="l" defTabSz="4500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2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pos="172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6" orient="horz" pos="2655" userDrawn="1">
          <p15:clr>
            <a:srgbClr val="A4A3A4"/>
          </p15:clr>
        </p15:guide>
        <p15:guide id="7" pos="326" userDrawn="1">
          <p15:clr>
            <a:srgbClr val="A4A3A4"/>
          </p15:clr>
        </p15:guide>
        <p15:guide id="8" pos="37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B8"/>
    <a:srgbClr val="1446A1"/>
    <a:srgbClr val="21135F"/>
    <a:srgbClr val="486FB6"/>
    <a:srgbClr val="31859C"/>
    <a:srgbClr val="2F5597"/>
    <a:srgbClr val="3E96D2"/>
    <a:srgbClr val="99CCF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200" y="114"/>
      </p:cViewPr>
      <p:guideLst>
        <p:guide orient="horz" pos="4022"/>
        <p:guide orient="horz" pos="618"/>
        <p:guide pos="172"/>
        <p:guide pos="6068"/>
        <p:guide orient="horz" pos="2655"/>
        <p:guide pos="326"/>
        <p:guide pos="3714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1752" cy="340503"/>
          </a:xfrm>
          <a:prstGeom prst="rect">
            <a:avLst/>
          </a:prstGeom>
        </p:spPr>
        <p:txBody>
          <a:bodyPr vert="horz" lIns="44915" tIns="22458" rIns="44915" bIns="22458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4" y="5"/>
            <a:ext cx="4301752" cy="340503"/>
          </a:xfrm>
          <a:prstGeom prst="rect">
            <a:avLst/>
          </a:prstGeom>
        </p:spPr>
        <p:txBody>
          <a:bodyPr vert="horz" lIns="44915" tIns="22458" rIns="44915" bIns="22458" rtlCol="0"/>
          <a:lstStyle>
            <a:lvl1pPr algn="r">
              <a:defRPr sz="600"/>
            </a:lvl1pPr>
          </a:lstStyle>
          <a:p>
            <a:fld id="{A5A81A20-3085-4F10-B812-EA9210B5AE3F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915" tIns="22458" rIns="44915" bIns="224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3" y="3271149"/>
            <a:ext cx="7941937" cy="2676816"/>
          </a:xfrm>
          <a:prstGeom prst="rect">
            <a:avLst/>
          </a:prstGeom>
        </p:spPr>
        <p:txBody>
          <a:bodyPr vert="horz" lIns="44915" tIns="22458" rIns="44915" bIns="224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176"/>
            <a:ext cx="4301752" cy="340503"/>
          </a:xfrm>
          <a:prstGeom prst="rect">
            <a:avLst/>
          </a:prstGeom>
        </p:spPr>
        <p:txBody>
          <a:bodyPr vert="horz" lIns="44915" tIns="22458" rIns="44915" bIns="22458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4" y="6457176"/>
            <a:ext cx="4301752" cy="340503"/>
          </a:xfrm>
          <a:prstGeom prst="rect">
            <a:avLst/>
          </a:prstGeom>
        </p:spPr>
        <p:txBody>
          <a:bodyPr vert="horz" lIns="44915" tIns="22458" rIns="44915" bIns="22458" rtlCol="0" anchor="b"/>
          <a:lstStyle>
            <a:lvl1pPr algn="r">
              <a:defRPr sz="600"/>
            </a:lvl1pPr>
          </a:lstStyle>
          <a:p>
            <a:fld id="{E6482FBC-BA4A-451E-AACD-F3CAB98C8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294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589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8883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177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471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7767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061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355" algn="l" defTabSz="1072589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7" y="2564189"/>
            <a:ext cx="74295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2400" b="1">
                <a:latin typeface="Montserrat" panose="020B0604020202020204" charset="-5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770" y="3349171"/>
            <a:ext cx="74295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 b="1">
                <a:latin typeface="Montserrat" panose="020B0604020202020204" charset="-52"/>
              </a:defRPr>
            </a:lvl1pPr>
            <a:lvl2pPr marL="293248" indent="0" algn="ctr">
              <a:buNone/>
              <a:defRPr sz="1283"/>
            </a:lvl2pPr>
            <a:lvl3pPr marL="586496" indent="0" algn="ctr">
              <a:buNone/>
              <a:defRPr sz="1155"/>
            </a:lvl3pPr>
            <a:lvl4pPr marL="879744" indent="0" algn="ctr">
              <a:buNone/>
              <a:defRPr sz="1026"/>
            </a:lvl4pPr>
            <a:lvl5pPr marL="1172992" indent="0" algn="ctr">
              <a:buNone/>
              <a:defRPr sz="1026"/>
            </a:lvl5pPr>
            <a:lvl6pPr marL="1466240" indent="0" algn="ctr">
              <a:buNone/>
              <a:defRPr sz="1026"/>
            </a:lvl6pPr>
            <a:lvl7pPr marL="1759488" indent="0" algn="ctr">
              <a:buNone/>
              <a:defRPr sz="1026"/>
            </a:lvl7pPr>
            <a:lvl8pPr marL="2052737" indent="0" algn="ctr">
              <a:buNone/>
              <a:defRPr sz="1026"/>
            </a:lvl8pPr>
            <a:lvl9pPr marL="2345985" indent="0" algn="ctr">
              <a:buNone/>
              <a:defRPr sz="1026"/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077E000-2279-7044-8113-991FCAB1470D}"/>
              </a:ext>
            </a:extLst>
          </p:cNvPr>
          <p:cNvSpPr/>
          <p:nvPr userDrawn="1"/>
        </p:nvSpPr>
        <p:spPr>
          <a:xfrm>
            <a:off x="4624788" y="3161441"/>
            <a:ext cx="657464" cy="56528"/>
          </a:xfrm>
          <a:custGeom>
            <a:avLst/>
            <a:gdLst/>
            <a:ahLst/>
            <a:cxnLst/>
            <a:rect l="l" t="t" r="r" b="b"/>
            <a:pathLst>
              <a:path w="3406140" h="241300">
                <a:moveTo>
                  <a:pt x="3405606" y="0"/>
                </a:moveTo>
                <a:lnTo>
                  <a:pt x="0" y="0"/>
                </a:lnTo>
                <a:lnTo>
                  <a:pt x="0" y="240703"/>
                </a:lnTo>
                <a:lnTo>
                  <a:pt x="3405606" y="240703"/>
                </a:lnTo>
                <a:lnTo>
                  <a:pt x="3405606" y="0"/>
                </a:lnTo>
                <a:close/>
              </a:path>
            </a:pathLst>
          </a:custGeom>
          <a:solidFill>
            <a:srgbClr val="21135F"/>
          </a:solidFill>
        </p:spPr>
        <p:txBody>
          <a:bodyPr wrap="square" lIns="0" tIns="0" rIns="0" bIns="0" rtlCol="0"/>
          <a:lstStyle/>
          <a:p>
            <a:endParaRPr sz="190" dirty="0">
              <a:solidFill>
                <a:srgbClr val="1446A1"/>
              </a:solidFill>
              <a:latin typeface="Montserrat" panose="020B0604020202020204" charset="-52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7894013" y="5876951"/>
            <a:ext cx="2011987" cy="296253"/>
          </a:xfrm>
          <a:custGeom>
            <a:avLst/>
            <a:gdLst/>
            <a:ahLst/>
            <a:cxnLst/>
            <a:rect l="l" t="t" r="r" b="b"/>
            <a:pathLst>
              <a:path w="3489325" h="542925">
                <a:moveTo>
                  <a:pt x="3488740" y="0"/>
                </a:moveTo>
                <a:lnTo>
                  <a:pt x="271195" y="0"/>
                </a:lnTo>
                <a:lnTo>
                  <a:pt x="222449" y="4369"/>
                </a:lnTo>
                <a:lnTo>
                  <a:pt x="176569" y="16965"/>
                </a:lnTo>
                <a:lnTo>
                  <a:pt x="134320" y="37024"/>
                </a:lnTo>
                <a:lnTo>
                  <a:pt x="96470" y="63778"/>
                </a:lnTo>
                <a:lnTo>
                  <a:pt x="63783" y="96462"/>
                </a:lnTo>
                <a:lnTo>
                  <a:pt x="37027" y="134311"/>
                </a:lnTo>
                <a:lnTo>
                  <a:pt x="16967" y="176558"/>
                </a:lnTo>
                <a:lnTo>
                  <a:pt x="4369" y="222437"/>
                </a:lnTo>
                <a:lnTo>
                  <a:pt x="0" y="271183"/>
                </a:lnTo>
                <a:lnTo>
                  <a:pt x="4369" y="319932"/>
                </a:lnTo>
                <a:lnTo>
                  <a:pt x="16967" y="365814"/>
                </a:lnTo>
                <a:lnTo>
                  <a:pt x="37027" y="408063"/>
                </a:lnTo>
                <a:lnTo>
                  <a:pt x="63783" y="445913"/>
                </a:lnTo>
                <a:lnTo>
                  <a:pt x="96470" y="478599"/>
                </a:lnTo>
                <a:lnTo>
                  <a:pt x="134320" y="505354"/>
                </a:lnTo>
                <a:lnTo>
                  <a:pt x="176569" y="525412"/>
                </a:lnTo>
                <a:lnTo>
                  <a:pt x="222449" y="538009"/>
                </a:lnTo>
                <a:lnTo>
                  <a:pt x="271195" y="542378"/>
                </a:lnTo>
                <a:lnTo>
                  <a:pt x="3488740" y="542378"/>
                </a:lnTo>
                <a:lnTo>
                  <a:pt x="3488740" y="0"/>
                </a:lnTo>
                <a:close/>
              </a:path>
            </a:pathLst>
          </a:custGeom>
          <a:solidFill>
            <a:srgbClr val="21135F"/>
          </a:solidFill>
        </p:spPr>
        <p:txBody>
          <a:bodyPr wrap="square" lIns="0" tIns="0" rIns="0" bIns="0" rtlCol="0"/>
          <a:lstStyle/>
          <a:p>
            <a:endParaRPr sz="190" dirty="0">
              <a:solidFill>
                <a:srgbClr val="1446A1"/>
              </a:solidFill>
              <a:latin typeface="Montserrat" panose="020B0604020202020204" charset="-52"/>
            </a:endParaRPr>
          </a:p>
        </p:txBody>
      </p:sp>
      <p:sp>
        <p:nvSpPr>
          <p:cNvPr id="10" name="object 5"/>
          <p:cNvSpPr txBox="1"/>
          <p:nvPr userDrawn="1"/>
        </p:nvSpPr>
        <p:spPr>
          <a:xfrm>
            <a:off x="8286322" y="5954373"/>
            <a:ext cx="1503127" cy="141397"/>
          </a:xfrm>
          <a:prstGeom prst="rect">
            <a:avLst/>
          </a:prstGeom>
        </p:spPr>
        <p:txBody>
          <a:bodyPr vert="horz" wrap="square" lIns="0" tIns="3187" rIns="0" bIns="0" rtlCol="0">
            <a:spAutoFit/>
          </a:bodyPr>
          <a:lstStyle/>
          <a:p>
            <a:pPr marL="3187" algn="r">
              <a:spcBef>
                <a:spcPts val="26"/>
              </a:spcBef>
            </a:pPr>
            <a:r>
              <a:rPr lang="ru-RU" sz="898" b="1" dirty="0" smtClean="0">
                <a:solidFill>
                  <a:srgbClr val="FFFFFF"/>
                </a:solidFill>
                <a:latin typeface="Montserrat" panose="020B0604020202020204" charset="-52"/>
                <a:cs typeface="Arial Unicode MS" panose="020B0604020202020204" pitchFamily="34" charset="-128"/>
              </a:rPr>
              <a:t>Август </a:t>
            </a:r>
            <a:r>
              <a:rPr lang="ru-RU" sz="898" b="1" dirty="0" smtClean="0">
                <a:solidFill>
                  <a:srgbClr val="FFFFFF"/>
                </a:solidFill>
                <a:latin typeface="Montserrat" panose="020B0604020202020204" charset="-52"/>
                <a:cs typeface="Arial Unicode MS" panose="020B0604020202020204" pitchFamily="34" charset="-128"/>
              </a:rPr>
              <a:t>2023, </a:t>
            </a:r>
            <a:r>
              <a:rPr lang="ru-RU" sz="898" b="1" dirty="0">
                <a:solidFill>
                  <a:srgbClr val="FFFFFF"/>
                </a:solidFill>
                <a:latin typeface="Montserrat" panose="020B0604020202020204" charset="-52"/>
                <a:cs typeface="Arial Unicode MS" panose="020B0604020202020204" pitchFamily="34" charset="-128"/>
              </a:rPr>
              <a:t>Москва</a:t>
            </a:r>
            <a:endParaRPr sz="898" b="1" dirty="0">
              <a:latin typeface="Montserrat" panose="020B0604020202020204" charset="-52"/>
              <a:cs typeface="Arial Unicode MS" panose="020B0604020202020204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38" y="395138"/>
            <a:ext cx="2193011" cy="4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C077E000-2279-7044-8113-991FCAB1470D}"/>
              </a:ext>
            </a:extLst>
          </p:cNvPr>
          <p:cNvSpPr/>
          <p:nvPr userDrawn="1"/>
        </p:nvSpPr>
        <p:spPr>
          <a:xfrm>
            <a:off x="4624789" y="3284984"/>
            <a:ext cx="657464" cy="56528"/>
          </a:xfrm>
          <a:custGeom>
            <a:avLst/>
            <a:gdLst/>
            <a:ahLst/>
            <a:cxnLst/>
            <a:rect l="l" t="t" r="r" b="b"/>
            <a:pathLst>
              <a:path w="3406140" h="241300">
                <a:moveTo>
                  <a:pt x="3405606" y="0"/>
                </a:moveTo>
                <a:lnTo>
                  <a:pt x="0" y="0"/>
                </a:lnTo>
                <a:lnTo>
                  <a:pt x="0" y="240703"/>
                </a:lnTo>
                <a:lnTo>
                  <a:pt x="3405606" y="240703"/>
                </a:lnTo>
                <a:lnTo>
                  <a:pt x="3405606" y="0"/>
                </a:lnTo>
                <a:close/>
              </a:path>
            </a:pathLst>
          </a:custGeom>
          <a:solidFill>
            <a:srgbClr val="21135F"/>
          </a:solidFill>
        </p:spPr>
        <p:txBody>
          <a:bodyPr wrap="square" lIns="0" tIns="0" rIns="0" bIns="0" rtlCol="0"/>
          <a:lstStyle/>
          <a:p>
            <a:endParaRPr sz="190" dirty="0">
              <a:solidFill>
                <a:srgbClr val="1446A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661834-91CC-43E3-B898-C560B4A2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25" y="2886492"/>
            <a:ext cx="7487792" cy="276999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algn="ctr">
              <a:defRPr lang="ru-RU" sz="1800" b="1" kern="0" spc="2" dirty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marL="463292" lvl="0" indent="-460237" algn="l" defTabSz="622008" rtl="0" eaLnBrk="1" latinLnBrk="0" hangingPunct="1">
              <a:spcBef>
                <a:spcPts val="35"/>
              </a:spcBef>
            </a:pPr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7" y="404664"/>
            <a:ext cx="1298047" cy="2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1834-91CC-43E3-B898-C560B4A2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59" y="382964"/>
            <a:ext cx="78021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ru-RU" sz="1600" b="1" kern="0" spc="2" dirty="0">
                <a:solidFill>
                  <a:srgbClr val="0056B8"/>
                </a:solidFill>
                <a:latin typeface="Montserrat" panose="00000500000000000000" pitchFamily="2" charset="-52"/>
              </a:defRPr>
            </a:lvl1pPr>
          </a:lstStyle>
          <a:p>
            <a:pPr marL="463292" lvl="0" indent="-460237" algn="l" defTabSz="622008" rtl="0" eaLnBrk="1" latinLnBrk="0" hangingPunct="1">
              <a:spcBef>
                <a:spcPts val="35"/>
              </a:spcBef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21C05E6-2D95-4048-9D93-EA0BC2D247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06292" y="6477392"/>
            <a:ext cx="2235202" cy="2171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1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20" y="359305"/>
            <a:ext cx="1298047" cy="2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8" r:id="rId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4730">
        <a:defRPr>
          <a:latin typeface="+mn-lt"/>
          <a:ea typeface="+mn-ea"/>
          <a:cs typeface="+mn-cs"/>
        </a:defRPr>
      </a:lvl2pPr>
      <a:lvl3pPr marL="229460">
        <a:defRPr>
          <a:latin typeface="+mn-lt"/>
          <a:ea typeface="+mn-ea"/>
          <a:cs typeface="+mn-cs"/>
        </a:defRPr>
      </a:lvl3pPr>
      <a:lvl4pPr marL="344188">
        <a:defRPr>
          <a:latin typeface="+mn-lt"/>
          <a:ea typeface="+mn-ea"/>
          <a:cs typeface="+mn-cs"/>
        </a:defRPr>
      </a:lvl4pPr>
      <a:lvl5pPr marL="458917">
        <a:defRPr>
          <a:latin typeface="+mn-lt"/>
          <a:ea typeface="+mn-ea"/>
          <a:cs typeface="+mn-cs"/>
        </a:defRPr>
      </a:lvl5pPr>
      <a:lvl6pPr marL="573646">
        <a:defRPr>
          <a:latin typeface="+mn-lt"/>
          <a:ea typeface="+mn-ea"/>
          <a:cs typeface="+mn-cs"/>
        </a:defRPr>
      </a:lvl6pPr>
      <a:lvl7pPr marL="688376">
        <a:defRPr>
          <a:latin typeface="+mn-lt"/>
          <a:ea typeface="+mn-ea"/>
          <a:cs typeface="+mn-cs"/>
        </a:defRPr>
      </a:lvl7pPr>
      <a:lvl8pPr marL="803105">
        <a:defRPr>
          <a:latin typeface="+mn-lt"/>
          <a:ea typeface="+mn-ea"/>
          <a:cs typeface="+mn-cs"/>
        </a:defRPr>
      </a:lvl8pPr>
      <a:lvl9pPr marL="91783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4730">
        <a:defRPr>
          <a:latin typeface="+mn-lt"/>
          <a:ea typeface="+mn-ea"/>
          <a:cs typeface="+mn-cs"/>
        </a:defRPr>
      </a:lvl2pPr>
      <a:lvl3pPr marL="229460">
        <a:defRPr>
          <a:latin typeface="+mn-lt"/>
          <a:ea typeface="+mn-ea"/>
          <a:cs typeface="+mn-cs"/>
        </a:defRPr>
      </a:lvl3pPr>
      <a:lvl4pPr marL="344188">
        <a:defRPr>
          <a:latin typeface="+mn-lt"/>
          <a:ea typeface="+mn-ea"/>
          <a:cs typeface="+mn-cs"/>
        </a:defRPr>
      </a:lvl4pPr>
      <a:lvl5pPr marL="458917">
        <a:defRPr>
          <a:latin typeface="+mn-lt"/>
          <a:ea typeface="+mn-ea"/>
          <a:cs typeface="+mn-cs"/>
        </a:defRPr>
      </a:lvl5pPr>
      <a:lvl6pPr marL="573646">
        <a:defRPr>
          <a:latin typeface="+mn-lt"/>
          <a:ea typeface="+mn-ea"/>
          <a:cs typeface="+mn-cs"/>
        </a:defRPr>
      </a:lvl6pPr>
      <a:lvl7pPr marL="688376">
        <a:defRPr>
          <a:latin typeface="+mn-lt"/>
          <a:ea typeface="+mn-ea"/>
          <a:cs typeface="+mn-cs"/>
        </a:defRPr>
      </a:lvl7pPr>
      <a:lvl8pPr marL="803105">
        <a:defRPr>
          <a:latin typeface="+mn-lt"/>
          <a:ea typeface="+mn-ea"/>
          <a:cs typeface="+mn-cs"/>
        </a:defRPr>
      </a:lvl8pPr>
      <a:lvl9pPr marL="91783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12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6.png"/><Relationship Id="rId14" Type="http://schemas.openxmlformats.org/officeDocument/2006/relationships/image" Target="../media/image1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13" Type="http://schemas.openxmlformats.org/officeDocument/2006/relationships/image" Target="../media/image68.svg"/><Relationship Id="rId26" Type="http://schemas.openxmlformats.org/officeDocument/2006/relationships/image" Target="../media/image8.svg"/><Relationship Id="rId21" Type="http://schemas.openxmlformats.org/officeDocument/2006/relationships/image" Target="../media/image28.png"/><Relationship Id="rId17" Type="http://schemas.openxmlformats.org/officeDocument/2006/relationships/image" Target="../media/image72.svg"/><Relationship Id="rId7" Type="http://schemas.openxmlformats.org/officeDocument/2006/relationships/image" Target="../media/image62.svg"/><Relationship Id="rId25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66.svg"/><Relationship Id="rId24" Type="http://schemas.openxmlformats.org/officeDocument/2006/relationships/image" Target="../media/image14.svg"/><Relationship Id="rId5" Type="http://schemas.openxmlformats.org/officeDocument/2006/relationships/image" Target="../media/image22.png"/><Relationship Id="rId15" Type="http://schemas.openxmlformats.org/officeDocument/2006/relationships/image" Target="../media/image70.svg"/><Relationship Id="rId23" Type="http://schemas.openxmlformats.org/officeDocument/2006/relationships/image" Target="../media/image30.png"/><Relationship Id="rId19" Type="http://schemas.openxmlformats.org/officeDocument/2006/relationships/image" Target="../media/image26.png"/><Relationship Id="rId4" Type="http://schemas.openxmlformats.org/officeDocument/2006/relationships/image" Target="../media/image59.svg"/><Relationship Id="rId9" Type="http://schemas.openxmlformats.org/officeDocument/2006/relationships/image" Target="../media/image64.sv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7" y="2625744"/>
            <a:ext cx="7429500" cy="400110"/>
          </a:xfrm>
        </p:spPr>
        <p:txBody>
          <a:bodyPr/>
          <a:lstStyle/>
          <a:p>
            <a:r>
              <a:rPr lang="ru-RU" sz="2000" dirty="0" smtClean="0"/>
              <a:t>КАВКАЗ.РФ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Механизмы, инструменты,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9D7D744-A1D6-A7F0-1808-BC1AB3A016E8}"/>
              </a:ext>
            </a:extLst>
          </p:cNvPr>
          <p:cNvSpPr/>
          <p:nvPr/>
        </p:nvSpPr>
        <p:spPr>
          <a:xfrm>
            <a:off x="5120970" y="4987205"/>
            <a:ext cx="4785030" cy="1461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34F16C7-95BC-F870-E47B-048B19E04AD4}"/>
              </a:ext>
            </a:extLst>
          </p:cNvPr>
          <p:cNvSpPr/>
          <p:nvPr/>
        </p:nvSpPr>
        <p:spPr>
          <a:xfrm>
            <a:off x="1" y="4992192"/>
            <a:ext cx="4476420" cy="1461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>
            <a:off x="5241032" y="3294755"/>
            <a:ext cx="0" cy="540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65000"/>
                <a:alpha val="84000"/>
              </a:schemeClr>
            </a:solidFill>
            <a:prstDash val="sysDash"/>
          </a:ln>
          <a:effectLst/>
        </p:spPr>
      </p:cxnSp>
      <p:cxnSp>
        <p:nvCxnSpPr>
          <p:cNvPr id="57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>
            <a:off x="5241032" y="1147346"/>
            <a:ext cx="0" cy="68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65000"/>
                <a:alpha val="84000"/>
              </a:schemeClr>
            </a:solidFill>
            <a:prstDash val="sysDash"/>
          </a:ln>
          <a:effectLst/>
        </p:spPr>
      </p:cxnSp>
      <p:cxnSp>
        <p:nvCxnSpPr>
          <p:cNvPr id="50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>
            <a:off x="541693" y="3307161"/>
            <a:ext cx="0" cy="540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65000"/>
                <a:alpha val="84000"/>
              </a:schemeClr>
            </a:solidFill>
            <a:prstDash val="sysDash"/>
          </a:ln>
          <a:effectLst/>
        </p:spPr>
      </p:cxnSp>
      <p:cxnSp>
        <p:nvCxnSpPr>
          <p:cNvPr id="22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>
            <a:off x="541693" y="1134097"/>
            <a:ext cx="0" cy="720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65000"/>
                <a:alpha val="84000"/>
              </a:schemeClr>
            </a:solidFill>
            <a:prstDash val="sysDash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2: Инструменты инвестиционной </a:t>
            </a:r>
            <a:r>
              <a:rPr lang="ru-RU" dirty="0"/>
              <a:t>политики</a:t>
            </a:r>
            <a:endParaRPr lang="en-US" dirty="0"/>
          </a:p>
        </p:txBody>
      </p:sp>
      <p:sp>
        <p:nvSpPr>
          <p:cNvPr id="4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0" y="767146"/>
            <a:ext cx="4476421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736278" y="917504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Совместные финансовые продукты</a:t>
            </a:r>
          </a:p>
        </p:txBody>
      </p:sp>
      <p:sp>
        <p:nvSpPr>
          <p:cNvPr id="7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5100548" y="780003"/>
            <a:ext cx="4805452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464405" y="930361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Партнерский </a:t>
            </a:r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заём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0" y="2904882"/>
            <a:ext cx="4481670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736278" y="3036244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Долговое и долевое финансирование</a:t>
            </a:r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5100548" y="2904882"/>
            <a:ext cx="4805452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464405" y="3036244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Концессионные соглашения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680843" y="1260618"/>
            <a:ext cx="3795578" cy="1584995"/>
          </a:xfrm>
          <a:prstGeom prst="rect">
            <a:avLst/>
          </a:prstGeom>
        </p:spPr>
        <p:txBody>
          <a:bodyPr wrap="square" lIns="59381" tIns="29691" rIns="59381" bIns="29691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Совместные сделки с участием финансовых организаций, обеспеченные залогами, гарантиями, поручительствами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Уровень участия в инвестиционном проекте:</a:t>
            </a:r>
          </a:p>
          <a:p>
            <a:pPr marL="115966" indent="-115966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До 20% «КАВКАЗ.РФ»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50% 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для резидентов ОЭЗ и ТОСЭР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1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966" indent="-115966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От 20% инициатор </a:t>
            </a:r>
          </a:p>
          <a:p>
            <a:pPr marL="115966" indent="-115966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Остаток: финансовые институты 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иные юридические лица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680842" y="3415561"/>
            <a:ext cx="3795579" cy="860181"/>
          </a:xfrm>
          <a:prstGeom prst="rect">
            <a:avLst/>
          </a:prstGeom>
        </p:spPr>
        <p:txBody>
          <a:bodyPr wrap="square" lIns="59381" tIns="29691" rIns="59381" bIns="29691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Для финансирования отдельных наиболее значимых для субъектов СКФО проектов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Уровень финансирования, соотношение долга и собственных средств определяется решением органов управления АО«КАВКАЗ.РФ»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5408970" y="1274008"/>
            <a:ext cx="3795578" cy="1089475"/>
          </a:xfrm>
          <a:prstGeom prst="rect">
            <a:avLst/>
          </a:prstGeom>
        </p:spPr>
        <p:txBody>
          <a:bodyPr wrap="square" lIns="59381" tIns="29691" rIns="59381" bIns="29691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проектов «КАВКАЗ.РФ» под гарантии кредитной организации и (или) ВЭБ.РФ и (или) «Корпорация МСП»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Уровень участия в инвестиционном проекте:</a:t>
            </a:r>
          </a:p>
          <a:p>
            <a:pPr marL="115966" indent="-115966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До 70% «КАВКАЗ.РФ»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1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966" indent="-115966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От 30% инициатор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C8950-9100-421E-9AFA-2E28176FA493}"/>
              </a:ext>
            </a:extLst>
          </p:cNvPr>
          <p:cNvSpPr txBox="1"/>
          <p:nvPr/>
        </p:nvSpPr>
        <p:spPr>
          <a:xfrm>
            <a:off x="5408970" y="3391314"/>
            <a:ext cx="3795578" cy="1193738"/>
          </a:xfrm>
          <a:prstGeom prst="rect">
            <a:avLst/>
          </a:prstGeom>
        </p:spPr>
        <p:txBody>
          <a:bodyPr wrap="square" lIns="54813" tIns="27407" rIns="54813" bIns="27407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8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проектов, реализуемых в рамках ФЗ-115 «О концессионных соглашениях»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D262B">
                  <a:lumMod val="10000"/>
                  <a:lumOff val="90000"/>
                </a:srgbClr>
              </a:buClr>
              <a:buNone/>
              <a:defRPr/>
            </a:pPr>
            <a:r>
              <a:rPr lang="ru-RU" sz="1108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Уровень участия в инвестиционном проекте:</a:t>
            </a:r>
          </a:p>
          <a:p>
            <a:pPr marL="164127" indent="-16412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8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До 95%: «КАВКАЗ.РФ», иные финансовые институты</a:t>
            </a:r>
          </a:p>
          <a:p>
            <a:pPr marL="164127" indent="-16412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Tahoma" panose="020B0604030504040204" pitchFamily="34" charset="0"/>
              <a:buChar char="–"/>
              <a:defRPr/>
            </a:pPr>
            <a:r>
              <a:rPr lang="ru-RU" sz="1108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От 5%: инициатор (концессионер)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372421" y="5059163"/>
            <a:ext cx="4104000" cy="1394173"/>
          </a:xfrm>
          <a:prstGeom prst="rect">
            <a:avLst/>
          </a:prstGeom>
        </p:spPr>
        <p:txBody>
          <a:bodyPr wrap="square" lIns="59381" tIns="29691" rIns="59381" bIns="29691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Процентная ставка: 3%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Максимальный срок займа до 15 лет (для концессий может быть продлен, но не более срока концессии)</a:t>
            </a:r>
          </a:p>
          <a:p>
            <a:pPr defTabSz="368193"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368193" algn="l"/>
              </a:tabLst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Полная стоимость проекта от 100 млн руб., 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IRR 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(для концессий требование может быть уменьшено)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Льготный период по основному долгу до 4 лет, по процентам до 2 лет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7EB14DC-43CD-4C96-A005-F75A08617749}"/>
              </a:ext>
            </a:extLst>
          </p:cNvPr>
          <p:cNvSpPr txBox="1">
            <a:spLocks/>
          </p:cNvSpPr>
          <p:nvPr/>
        </p:nvSpPr>
        <p:spPr bwMode="auto">
          <a:xfrm>
            <a:off x="5100549" y="5059163"/>
            <a:ext cx="4104000" cy="1317229"/>
          </a:xfrm>
          <a:prstGeom prst="rect">
            <a:avLst/>
          </a:prstGeom>
        </p:spPr>
        <p:txBody>
          <a:bodyPr wrap="square" lIns="59381" tIns="29691" rIns="59381" bIns="29691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Финансирование значимых проектов, имеющих большой социально-экономический эффект стоимостью от 20 млрд. руб. по решению органов управления в размере до 10% от уставного капитала «КАВКАЗ.РФ».</a:t>
            </a:r>
          </a:p>
          <a:p>
            <a:r>
              <a:rPr lang="ru-RU" dirty="0"/>
              <a:t>Финансирование из средства ЗПИФ на пополнение оборотных средств, бридж-кредиты, отдельные инвестиционные затраты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69693" y="1276553"/>
            <a:ext cx="144000" cy="144000"/>
            <a:chOff x="193587" y="2541783"/>
            <a:chExt cx="144000" cy="144000"/>
          </a:xfrm>
        </p:grpSpPr>
        <p:sp>
          <p:nvSpPr>
            <p:cNvPr id="28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Овал 56">
            <a:extLst>
              <a:ext uri="{FF2B5EF4-FFF2-40B4-BE49-F238E27FC236}">
                <a16:creationId xmlns:a16="http://schemas.microsoft.com/office/drawing/2014/main" id="{93552535-C0D4-49BB-B023-B1C4CA182773}"/>
              </a:ext>
            </a:extLst>
          </p:cNvPr>
          <p:cNvSpPr/>
          <p:nvPr/>
        </p:nvSpPr>
        <p:spPr>
          <a:xfrm>
            <a:off x="125506" y="2639354"/>
            <a:ext cx="207900" cy="221332"/>
          </a:xfrm>
          <a:prstGeom prst="ellipse">
            <a:avLst/>
          </a:prstGeom>
          <a:noFill/>
          <a:ln w="3175" cap="flat" cmpd="sng" algn="ctr">
            <a:solidFill>
              <a:srgbClr val="3E96D2">
                <a:alpha val="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36385">
              <a:defRPr/>
            </a:pPr>
            <a:endParaRPr lang="ru-RU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69693" y="1779555"/>
            <a:ext cx="144000" cy="144000"/>
            <a:chOff x="193587" y="2541783"/>
            <a:chExt cx="144000" cy="144000"/>
          </a:xfrm>
        </p:grpSpPr>
        <p:sp>
          <p:nvSpPr>
            <p:cNvPr id="41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9693" y="3449617"/>
            <a:ext cx="144000" cy="144000"/>
            <a:chOff x="193587" y="2541783"/>
            <a:chExt cx="144000" cy="144000"/>
          </a:xfrm>
        </p:grpSpPr>
        <p:sp>
          <p:nvSpPr>
            <p:cNvPr id="52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9693" y="3768978"/>
            <a:ext cx="144000" cy="144000"/>
            <a:chOff x="193587" y="2541783"/>
            <a:chExt cx="144000" cy="1440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9032" y="1289802"/>
            <a:ext cx="144000" cy="144000"/>
            <a:chOff x="193587" y="2541783"/>
            <a:chExt cx="144000" cy="144000"/>
          </a:xfrm>
        </p:grpSpPr>
        <p:sp>
          <p:nvSpPr>
            <p:cNvPr id="59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9032" y="1768979"/>
            <a:ext cx="144000" cy="144000"/>
            <a:chOff x="193587" y="2541783"/>
            <a:chExt cx="144000" cy="144000"/>
          </a:xfrm>
        </p:grpSpPr>
        <p:sp>
          <p:nvSpPr>
            <p:cNvPr id="62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69032" y="3437211"/>
            <a:ext cx="144000" cy="144000"/>
            <a:chOff x="193587" y="2541783"/>
            <a:chExt cx="144000" cy="144000"/>
          </a:xfrm>
        </p:grpSpPr>
        <p:sp>
          <p:nvSpPr>
            <p:cNvPr id="66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69032" y="3785835"/>
            <a:ext cx="144000" cy="144000"/>
            <a:chOff x="193587" y="2541783"/>
            <a:chExt cx="144000" cy="144000"/>
          </a:xfrm>
        </p:grpSpPr>
        <p:sp>
          <p:nvSpPr>
            <p:cNvPr id="69" name="Овал 54">
              <a:extLst>
                <a:ext uri="{FF2B5EF4-FFF2-40B4-BE49-F238E27FC236}">
                  <a16:creationId xmlns:a16="http://schemas.microsoft.com/office/drawing/2014/main" id="{26F42BD0-BB5F-49BD-BBC9-BBF99E01ECF1}"/>
                </a:ext>
              </a:extLst>
            </p:cNvPr>
            <p:cNvSpPr/>
            <p:nvPr/>
          </p:nvSpPr>
          <p:spPr>
            <a:xfrm>
              <a:off x="229587" y="2577783"/>
              <a:ext cx="72000" cy="72000"/>
            </a:xfrm>
            <a:prstGeom prst="ellipse">
              <a:avLst/>
            </a:prstGeom>
            <a:solidFill>
              <a:srgbClr val="3E96D2"/>
            </a:solidFill>
            <a:ln w="25400" cap="flat" cmpd="sng" algn="ctr">
              <a:solidFill>
                <a:srgbClr val="3E96D2">
                  <a:alpha val="23000"/>
                </a:srgbClr>
              </a:solidFill>
              <a:prstDash val="solid"/>
            </a:ln>
            <a:effectLst>
              <a:glow rad="101600">
                <a:srgbClr val="3E96D2">
                  <a:alpha val="8000"/>
                </a:srgbClr>
              </a:glow>
            </a:effectLst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Овал 55">
              <a:extLst>
                <a:ext uri="{FF2B5EF4-FFF2-40B4-BE49-F238E27FC236}">
                  <a16:creationId xmlns:a16="http://schemas.microsoft.com/office/drawing/2014/main" id="{F804FB0E-F25A-42D0-89BD-D77592F93EBC}"/>
                </a:ext>
              </a:extLst>
            </p:cNvPr>
            <p:cNvSpPr/>
            <p:nvPr/>
          </p:nvSpPr>
          <p:spPr>
            <a:xfrm>
              <a:off x="193587" y="2541783"/>
              <a:ext cx="144000" cy="144000"/>
            </a:xfrm>
            <a:prstGeom prst="ellipse">
              <a:avLst/>
            </a:prstGeom>
            <a:noFill/>
            <a:ln w="3175" cap="flat" cmpd="sng" algn="ctr">
              <a:solidFill>
                <a:srgbClr val="3E96D2">
                  <a:alpha val="24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6385">
                <a:defRPr/>
              </a:pPr>
              <a:endParaRPr lang="ru-RU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1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 flipH="1" flipV="1">
            <a:off x="377670" y="4672831"/>
            <a:ext cx="4103999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  <a:alpha val="84000"/>
              </a:schemeClr>
            </a:solidFill>
            <a:prstDash val="solid"/>
          </a:ln>
          <a:effectLst/>
        </p:spPr>
      </p:cxnSp>
      <p:sp>
        <p:nvSpPr>
          <p:cNvPr id="74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812413" y="4761588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Общие требования ко всем инструментам</a:t>
            </a:r>
          </a:p>
        </p:txBody>
      </p:sp>
      <p:sp>
        <p:nvSpPr>
          <p:cNvPr id="76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513863" y="4761588"/>
            <a:ext cx="3399577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ru-RU" altLang="ru-RU" sz="1100" b="1" kern="0" dirty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Дополнительные инструменты</a:t>
            </a:r>
          </a:p>
        </p:txBody>
      </p:sp>
      <p:cxnSp>
        <p:nvCxnSpPr>
          <p:cNvPr id="79" name="Прямая соединительная линия 48">
            <a:extLst>
              <a:ext uri="{FF2B5EF4-FFF2-40B4-BE49-F238E27FC236}">
                <a16:creationId xmlns:a16="http://schemas.microsoft.com/office/drawing/2014/main" id="{0CEE6FF7-8FDB-4829-8EE3-D696DD936F18}"/>
              </a:ext>
            </a:extLst>
          </p:cNvPr>
          <p:cNvCxnSpPr>
            <a:cxnSpLocks/>
          </p:cNvCxnSpPr>
          <p:nvPr/>
        </p:nvCxnSpPr>
        <p:spPr>
          <a:xfrm flipH="1" flipV="1">
            <a:off x="5100548" y="4672831"/>
            <a:ext cx="4103999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  <a:alpha val="84000"/>
              </a:schemeClr>
            </a:solidFill>
            <a:prstDash val="solid"/>
          </a:ln>
          <a:effectLst/>
        </p:spPr>
      </p:cxnSp>
      <p:pic>
        <p:nvPicPr>
          <p:cNvPr id="6" name="Рисунок 5" descr="Банк со сплошной заливкой">
            <a:extLst>
              <a:ext uri="{FF2B5EF4-FFF2-40B4-BE49-F238E27FC236}">
                <a16:creationId xmlns:a16="http://schemas.microsoft.com/office/drawing/2014/main" id="{FFD3284B-0977-0F46-C58C-46EC9630F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0129" y="2970755"/>
            <a:ext cx="288000" cy="288000"/>
          </a:xfrm>
          <a:prstGeom prst="rect">
            <a:avLst/>
          </a:prstGeom>
        </p:spPr>
      </p:pic>
      <p:pic>
        <p:nvPicPr>
          <p:cNvPr id="16" name="Рисунок 15" descr="Архитектура со сплошной заливкой">
            <a:extLst>
              <a:ext uri="{FF2B5EF4-FFF2-40B4-BE49-F238E27FC236}">
                <a16:creationId xmlns:a16="http://schemas.microsoft.com/office/drawing/2014/main" id="{56809EA7-7F34-0209-EC7C-B09BFCF2C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813" y="2960786"/>
            <a:ext cx="288000" cy="288000"/>
          </a:xfrm>
          <a:prstGeom prst="rect">
            <a:avLst/>
          </a:prstGeom>
        </p:spPr>
      </p:pic>
      <p:pic>
        <p:nvPicPr>
          <p:cNvPr id="23" name="Рисунок 22" descr="Зал заседаний со сплошной заливкой">
            <a:extLst>
              <a:ext uri="{FF2B5EF4-FFF2-40B4-BE49-F238E27FC236}">
                <a16:creationId xmlns:a16="http://schemas.microsoft.com/office/drawing/2014/main" id="{F742A837-06A5-FC50-A0A0-78DCD4192C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0970" y="866586"/>
            <a:ext cx="288000" cy="288000"/>
          </a:xfrm>
          <a:prstGeom prst="rect">
            <a:avLst/>
          </a:prstGeom>
        </p:spPr>
      </p:pic>
      <p:pic>
        <p:nvPicPr>
          <p:cNvPr id="25" name="Рисунок 24" descr="Значок меню-гамбургера со сплошной заливкой">
            <a:extLst>
              <a:ext uri="{FF2B5EF4-FFF2-40B4-BE49-F238E27FC236}">
                <a16:creationId xmlns:a16="http://schemas.microsoft.com/office/drawing/2014/main" id="{8010C630-C001-581A-D43A-4FF62A5DE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063" y="4704192"/>
            <a:ext cx="288000" cy="288000"/>
          </a:xfrm>
          <a:prstGeom prst="rect">
            <a:avLst/>
          </a:prstGeom>
        </p:spPr>
      </p:pic>
      <p:pic>
        <p:nvPicPr>
          <p:cNvPr id="27" name="Рисунок 26" descr="Добавить со сплошной заливкой">
            <a:extLst>
              <a:ext uri="{FF2B5EF4-FFF2-40B4-BE49-F238E27FC236}">
                <a16:creationId xmlns:a16="http://schemas.microsoft.com/office/drawing/2014/main" id="{F34D24A7-692F-4831-BF07-74A37DB6EC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10129" y="4705986"/>
            <a:ext cx="288000" cy="288000"/>
          </a:xfrm>
          <a:prstGeom prst="rect">
            <a:avLst/>
          </a:prstGeom>
        </p:spPr>
      </p:pic>
      <p:pic>
        <p:nvPicPr>
          <p:cNvPr id="32" name="Рисунок 31" descr="Фрагменты головоломки со сплошной заливкой">
            <a:extLst>
              <a:ext uri="{FF2B5EF4-FFF2-40B4-BE49-F238E27FC236}">
                <a16:creationId xmlns:a16="http://schemas.microsoft.com/office/drawing/2014/main" id="{502CC18F-7A37-750B-4659-3C5FB49CA5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1681" y="840521"/>
            <a:ext cx="288000" cy="288000"/>
          </a:xfrm>
          <a:prstGeom prst="rect">
            <a:avLst/>
          </a:prstGeom>
        </p:spPr>
      </p:pic>
      <p:sp>
        <p:nvSpPr>
          <p:cNvPr id="72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7406292" y="6477392"/>
            <a:ext cx="2235202" cy="217157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0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КАВКАЗ.РФ: миссия, цели и задачи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67" name="Группа 1033"/>
          <p:cNvGrpSpPr/>
          <p:nvPr/>
        </p:nvGrpSpPr>
        <p:grpSpPr>
          <a:xfrm>
            <a:off x="1397923" y="2420052"/>
            <a:ext cx="970928" cy="1080000"/>
            <a:chOff x="3422543" y="1154049"/>
            <a:chExt cx="1020163" cy="1027449"/>
          </a:xfrm>
        </p:grpSpPr>
        <p:sp>
          <p:nvSpPr>
            <p:cNvPr id="104" name="Полилиния 143"/>
            <p:cNvSpPr/>
            <p:nvPr/>
          </p:nvSpPr>
          <p:spPr>
            <a:xfrm>
              <a:off x="3459803" y="1154049"/>
              <a:ext cx="945638" cy="1027449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algn="ctr" defTabSz="457200" eaLnBrk="1" fontAlgn="auto" hangingPunct="1">
                <a:spcAft>
                  <a:spcPts val="0"/>
                </a:spcAft>
              </a:pPr>
              <a:endParaRPr lang="ru-RU" sz="1000" kern="0" dirty="0">
                <a:solidFill>
                  <a:srgbClr val="FFFFFF"/>
                </a:solidFill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3422543" y="1825123"/>
              <a:ext cx="1020163" cy="102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sz="700" dirty="0"/>
                <a:t>Промышленность</a:t>
              </a:r>
            </a:p>
          </p:txBody>
        </p:sp>
        <p:pic>
          <p:nvPicPr>
            <p:cNvPr id="106" name="Picture 6" descr="C:\Users\gazimagomedov\Desktop\Презентации\Иконки\Ind1.png">
              <a:extLst>
                <a:ext uri="{FF2B5EF4-FFF2-40B4-BE49-F238E27FC236}">
                  <a16:creationId xmlns:a16="http://schemas.microsoft.com/office/drawing/2014/main" id="{C1AD71DB-D9B1-455C-99F0-ECBEA1EAD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009" y="1326381"/>
              <a:ext cx="445226" cy="44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1034"/>
          <p:cNvGrpSpPr/>
          <p:nvPr/>
        </p:nvGrpSpPr>
        <p:grpSpPr>
          <a:xfrm>
            <a:off x="283225" y="2423473"/>
            <a:ext cx="1045946" cy="1080000"/>
            <a:chOff x="2466675" y="2947587"/>
            <a:chExt cx="1098986" cy="1027449"/>
          </a:xfrm>
        </p:grpSpPr>
        <p:sp>
          <p:nvSpPr>
            <p:cNvPr id="83" name="Полилиния 150"/>
            <p:cNvSpPr/>
            <p:nvPr/>
          </p:nvSpPr>
          <p:spPr>
            <a:xfrm>
              <a:off x="2538913" y="2947587"/>
              <a:ext cx="945639" cy="1027449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1470" tIns="340824" rIns="301470" bIns="34082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2466675" y="3597976"/>
              <a:ext cx="1098986" cy="102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b="1" dirty="0" smtClean="0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Санатории, курорты</a:t>
              </a:r>
              <a:endParaRPr lang="ru-RU" sz="700" b="1" dirty="0">
                <a:solidFill>
                  <a:srgbClr val="002060"/>
                </a:solidFill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5" name="Picture 6" descr="C:\Users\FVI\Downloads\hot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119" y="3100782"/>
              <a:ext cx="445227" cy="44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541636" y="2411340"/>
            <a:ext cx="970928" cy="1080000"/>
            <a:chOff x="4389640" y="1120383"/>
            <a:chExt cx="970928" cy="1080000"/>
          </a:xfrm>
        </p:grpSpPr>
        <p:pic>
          <p:nvPicPr>
            <p:cNvPr id="103" name="Picture 10" descr="C:\Users\gazimagomedov\Desktop\Презентации\Иконки\tour1.png">
              <a:extLst>
                <a:ext uri="{FF2B5EF4-FFF2-40B4-BE49-F238E27FC236}">
                  <a16:creationId xmlns:a16="http://schemas.microsoft.com/office/drawing/2014/main" id="{03835824-7EB3-4A9C-8D43-C4E50B165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232" y="1297864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Группа 1033"/>
            <p:cNvGrpSpPr/>
            <p:nvPr/>
          </p:nvGrpSpPr>
          <p:grpSpPr>
            <a:xfrm>
              <a:off x="4389640" y="1120383"/>
              <a:ext cx="970928" cy="1080000"/>
              <a:chOff x="3422543" y="1154049"/>
              <a:chExt cx="1020163" cy="1027449"/>
            </a:xfrm>
          </p:grpSpPr>
          <p:sp>
            <p:nvSpPr>
              <p:cNvPr id="45" name="Полилиния 143"/>
              <p:cNvSpPr/>
              <p:nvPr/>
            </p:nvSpPr>
            <p:spPr>
              <a:xfrm>
                <a:off x="3459803" y="1154049"/>
                <a:ext cx="945638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280" tIns="344634" rIns="305280" bIns="344634" numCol="1" spcCol="1270" rtlCol="0" anchor="ctr" anchorCtr="0">
                <a:noAutofit/>
              </a:bodyPr>
              <a:lstStyle/>
              <a:p>
                <a:pPr algn="ctr" defTabSz="457200" eaLnBrk="1" fontAlgn="auto" hangingPunct="1">
                  <a:spcAft>
                    <a:spcPts val="0"/>
                  </a:spcAft>
                </a:pPr>
                <a:endParaRPr lang="ru-RU" sz="1000" kern="0" dirty="0">
                  <a:solidFill>
                    <a:srgbClr val="FFFFFF"/>
                  </a:solidFill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3422543" y="1825123"/>
                <a:ext cx="1020163" cy="10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algn="ctr">
                  <a:defRPr sz="1300" b="1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ru-RU" sz="700" dirty="0" smtClean="0"/>
                  <a:t>Туризм</a:t>
                </a:r>
                <a:endParaRPr lang="ru-RU" sz="700" dirty="0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437599" y="2414059"/>
            <a:ext cx="1045946" cy="1080000"/>
            <a:chOff x="3199359" y="1140499"/>
            <a:chExt cx="1045946" cy="1080000"/>
          </a:xfrm>
        </p:grpSpPr>
        <p:pic>
          <p:nvPicPr>
            <p:cNvPr id="82" name="Picture 7" descr="C:\Users\FVI\Downloads\deliver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60" y="1297864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Группа 1034"/>
            <p:cNvGrpSpPr/>
            <p:nvPr/>
          </p:nvGrpSpPr>
          <p:grpSpPr>
            <a:xfrm>
              <a:off x="3199359" y="1140499"/>
              <a:ext cx="1045946" cy="1080000"/>
              <a:chOff x="2466675" y="2947587"/>
              <a:chExt cx="1098986" cy="1027449"/>
            </a:xfrm>
          </p:grpSpPr>
          <p:sp>
            <p:nvSpPr>
              <p:cNvPr id="49" name="Полилиния 150"/>
              <p:cNvSpPr/>
              <p:nvPr/>
            </p:nvSpPr>
            <p:spPr>
              <a:xfrm>
                <a:off x="2538913" y="2947587"/>
                <a:ext cx="945639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1470" tIns="340824" rIns="301470" bIns="340824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2466675" y="3597976"/>
                <a:ext cx="1098986" cy="204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Хранение, </a:t>
                </a:r>
                <a:b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логистика</a:t>
                </a:r>
                <a:endParaRPr lang="ru-RU" sz="700" b="1" dirty="0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1936886" y="1429216"/>
            <a:ext cx="970928" cy="1080000"/>
            <a:chOff x="2016505" y="2399265"/>
            <a:chExt cx="970928" cy="1080000"/>
          </a:xfrm>
        </p:grpSpPr>
        <p:pic>
          <p:nvPicPr>
            <p:cNvPr id="94" name="Picture 3" descr="C:\Users\FVI\Downloads\world-gri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096" y="2580411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1033"/>
            <p:cNvGrpSpPr/>
            <p:nvPr/>
          </p:nvGrpSpPr>
          <p:grpSpPr>
            <a:xfrm>
              <a:off x="2016505" y="2399265"/>
              <a:ext cx="970928" cy="1080000"/>
              <a:chOff x="3422543" y="1154049"/>
              <a:chExt cx="1020163" cy="1027449"/>
            </a:xfrm>
          </p:grpSpPr>
          <p:sp>
            <p:nvSpPr>
              <p:cNvPr id="53" name="Полилиния 143"/>
              <p:cNvSpPr/>
              <p:nvPr/>
            </p:nvSpPr>
            <p:spPr>
              <a:xfrm>
                <a:off x="3459803" y="1154049"/>
                <a:ext cx="945638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280" tIns="344634" rIns="305280" bIns="344634" numCol="1" spcCol="1270" rtlCol="0" anchor="ctr" anchorCtr="0">
                <a:noAutofit/>
              </a:bodyPr>
              <a:lstStyle/>
              <a:p>
                <a:pPr algn="ctr" defTabSz="457200" eaLnBrk="1" fontAlgn="auto" hangingPunct="1">
                  <a:spcAft>
                    <a:spcPts val="0"/>
                  </a:spcAft>
                </a:pPr>
                <a:endParaRPr lang="ru-RU" sz="1000" kern="0" dirty="0">
                  <a:solidFill>
                    <a:srgbClr val="FFFFFF"/>
                  </a:solidFill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3422543" y="1825123"/>
                <a:ext cx="1020163" cy="204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algn="ctr">
                  <a:defRPr sz="1300" b="1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ru-RU" sz="700" dirty="0" smtClean="0"/>
                  <a:t>Информационные</a:t>
                </a:r>
                <a:br>
                  <a:rPr lang="ru-RU" sz="700" dirty="0" smtClean="0"/>
                </a:br>
                <a:r>
                  <a:rPr lang="ru-RU" sz="700" dirty="0" smtClean="0"/>
                  <a:t>технологии</a:t>
                </a:r>
                <a:endParaRPr lang="ru-RU" sz="700" dirty="0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3010406" y="3461088"/>
            <a:ext cx="970928" cy="1080000"/>
            <a:chOff x="4389640" y="2402930"/>
            <a:chExt cx="970928" cy="1080000"/>
          </a:xfrm>
        </p:grpSpPr>
        <p:pic>
          <p:nvPicPr>
            <p:cNvPr id="88" name="Picture 5" descr="C:\Users\FVI\Downloads\power-pla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157" y="2586466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Группа 1033"/>
            <p:cNvGrpSpPr/>
            <p:nvPr/>
          </p:nvGrpSpPr>
          <p:grpSpPr>
            <a:xfrm>
              <a:off x="4389640" y="2402930"/>
              <a:ext cx="970928" cy="1080000"/>
              <a:chOff x="3422543" y="1154049"/>
              <a:chExt cx="1020163" cy="1027449"/>
            </a:xfrm>
          </p:grpSpPr>
          <p:sp>
            <p:nvSpPr>
              <p:cNvPr id="63" name="Полилиния 143"/>
              <p:cNvSpPr/>
              <p:nvPr/>
            </p:nvSpPr>
            <p:spPr>
              <a:xfrm>
                <a:off x="3459803" y="1154049"/>
                <a:ext cx="945638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280" tIns="344634" rIns="305280" bIns="344634" numCol="1" spcCol="1270" rtlCol="0" anchor="ctr" anchorCtr="0">
                <a:noAutofit/>
              </a:bodyPr>
              <a:lstStyle/>
              <a:p>
                <a:pPr algn="ctr" defTabSz="457200" eaLnBrk="1" fontAlgn="auto" hangingPunct="1">
                  <a:spcAft>
                    <a:spcPts val="0"/>
                  </a:spcAft>
                </a:pPr>
                <a:endParaRPr lang="ru-RU" sz="1000" kern="0" dirty="0">
                  <a:solidFill>
                    <a:srgbClr val="FFFFFF"/>
                  </a:solidFill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3422543" y="1825123"/>
                <a:ext cx="1020163" cy="10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algn="ctr">
                  <a:defRPr sz="1300" b="1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ru-RU" sz="700" dirty="0" smtClean="0"/>
                  <a:t>Энергетика</a:t>
                </a:r>
                <a:endParaRPr lang="ru-RU" sz="700" dirty="0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966608" y="1431428"/>
            <a:ext cx="1045946" cy="1080000"/>
            <a:chOff x="3199359" y="2423046"/>
            <a:chExt cx="1045946" cy="1080000"/>
          </a:xfrm>
        </p:grpSpPr>
        <p:pic>
          <p:nvPicPr>
            <p:cNvPr id="108" name="Picture 4" descr="C:\Users\FVI\Downloads\cran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62" y="2580411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1034"/>
            <p:cNvGrpSpPr/>
            <p:nvPr/>
          </p:nvGrpSpPr>
          <p:grpSpPr>
            <a:xfrm>
              <a:off x="3199359" y="2423046"/>
              <a:ext cx="1045946" cy="1080000"/>
              <a:chOff x="2466675" y="2947587"/>
              <a:chExt cx="1098986" cy="1027449"/>
            </a:xfrm>
          </p:grpSpPr>
          <p:sp>
            <p:nvSpPr>
              <p:cNvPr id="66" name="Полилиния 150"/>
              <p:cNvSpPr/>
              <p:nvPr/>
            </p:nvSpPr>
            <p:spPr>
              <a:xfrm>
                <a:off x="2538913" y="2947587"/>
                <a:ext cx="945639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1470" tIns="340824" rIns="301470" bIns="340824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2466675" y="3597976"/>
                <a:ext cx="1098986" cy="10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Строительство</a:t>
                </a:r>
                <a:endParaRPr lang="ru-RU" sz="700" b="1" dirty="0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37441" y="1423887"/>
            <a:ext cx="1045946" cy="1080000"/>
            <a:chOff x="826224" y="2419381"/>
            <a:chExt cx="1045946" cy="1080000"/>
          </a:xfrm>
        </p:grpSpPr>
        <p:grpSp>
          <p:nvGrpSpPr>
            <p:cNvPr id="57" name="Группа 1034"/>
            <p:cNvGrpSpPr/>
            <p:nvPr/>
          </p:nvGrpSpPr>
          <p:grpSpPr>
            <a:xfrm>
              <a:off x="826224" y="2419381"/>
              <a:ext cx="1045946" cy="1080000"/>
              <a:chOff x="2466675" y="2947587"/>
              <a:chExt cx="1098986" cy="1027449"/>
            </a:xfrm>
          </p:grpSpPr>
          <p:sp>
            <p:nvSpPr>
              <p:cNvPr id="58" name="Полилиния 150"/>
              <p:cNvSpPr/>
              <p:nvPr/>
            </p:nvSpPr>
            <p:spPr>
              <a:xfrm>
                <a:off x="2538913" y="2947587"/>
                <a:ext cx="945639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1470" tIns="340824" rIns="301470" bIns="340824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2466675" y="3597976"/>
                <a:ext cx="1098986" cy="10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АПК</a:t>
                </a:r>
                <a:endParaRPr lang="ru-RU" sz="700" b="1" dirty="0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75" y="2580411"/>
              <a:ext cx="468000" cy="4680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809399" y="3449528"/>
            <a:ext cx="1045946" cy="1080000"/>
            <a:chOff x="826224" y="3896018"/>
            <a:chExt cx="1045946" cy="1080000"/>
          </a:xfrm>
        </p:grpSpPr>
        <p:pic>
          <p:nvPicPr>
            <p:cNvPr id="100" name="Picture 2" descr="C:\Users\FVI\Downloads\mini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106" y="4059438"/>
              <a:ext cx="42374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Группа 1034"/>
            <p:cNvGrpSpPr/>
            <p:nvPr/>
          </p:nvGrpSpPr>
          <p:grpSpPr>
            <a:xfrm>
              <a:off x="826224" y="3896018"/>
              <a:ext cx="1045946" cy="1080000"/>
              <a:chOff x="2466675" y="2947587"/>
              <a:chExt cx="1098986" cy="1027449"/>
            </a:xfrm>
          </p:grpSpPr>
          <p:sp>
            <p:nvSpPr>
              <p:cNvPr id="113" name="Полилиния 150"/>
              <p:cNvSpPr/>
              <p:nvPr/>
            </p:nvSpPr>
            <p:spPr>
              <a:xfrm>
                <a:off x="2538913" y="2947587"/>
                <a:ext cx="945639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1470" tIns="340824" rIns="301470" bIns="340824" numCol="1" spcCol="1270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2466675" y="3597976"/>
                <a:ext cx="1098986" cy="204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Добыча полезных</a:t>
                </a:r>
                <a:b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sz="700" b="1" dirty="0" smtClean="0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rPr>
                  <a:t>ископаемых</a:t>
                </a:r>
                <a:endParaRPr lang="ru-RU" sz="700" b="1" dirty="0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1921266" y="3449528"/>
            <a:ext cx="970928" cy="1080000"/>
            <a:chOff x="2016505" y="3875902"/>
            <a:chExt cx="970928" cy="1080000"/>
          </a:xfrm>
        </p:grpSpPr>
        <p:grpSp>
          <p:nvGrpSpPr>
            <p:cNvPr id="109" name="Группа 1033"/>
            <p:cNvGrpSpPr/>
            <p:nvPr/>
          </p:nvGrpSpPr>
          <p:grpSpPr>
            <a:xfrm>
              <a:off x="2016505" y="3875902"/>
              <a:ext cx="970928" cy="1080000"/>
              <a:chOff x="3422543" y="1154049"/>
              <a:chExt cx="1020163" cy="1027449"/>
            </a:xfrm>
          </p:grpSpPr>
          <p:sp>
            <p:nvSpPr>
              <p:cNvPr id="110" name="Полилиния 143"/>
              <p:cNvSpPr/>
              <p:nvPr/>
            </p:nvSpPr>
            <p:spPr>
              <a:xfrm>
                <a:off x="3459803" y="1154049"/>
                <a:ext cx="945638" cy="1027449"/>
              </a:xfrm>
              <a:custGeom>
                <a:avLst/>
                <a:gdLst>
                  <a:gd name="connsiteX0" fmla="*/ 0 w 1942616"/>
                  <a:gd name="connsiteY0" fmla="*/ 845038 h 1690076"/>
                  <a:gd name="connsiteX1" fmla="*/ 422519 w 1942616"/>
                  <a:gd name="connsiteY1" fmla="*/ 0 h 1690076"/>
                  <a:gd name="connsiteX2" fmla="*/ 1520097 w 1942616"/>
                  <a:gd name="connsiteY2" fmla="*/ 0 h 1690076"/>
                  <a:gd name="connsiteX3" fmla="*/ 1942616 w 1942616"/>
                  <a:gd name="connsiteY3" fmla="*/ 845038 h 1690076"/>
                  <a:gd name="connsiteX4" fmla="*/ 1520097 w 1942616"/>
                  <a:gd name="connsiteY4" fmla="*/ 1690076 h 1690076"/>
                  <a:gd name="connsiteX5" fmla="*/ 422519 w 1942616"/>
                  <a:gd name="connsiteY5" fmla="*/ 1690076 h 1690076"/>
                  <a:gd name="connsiteX6" fmla="*/ 0 w 1942616"/>
                  <a:gd name="connsiteY6" fmla="*/ 845038 h 169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616" h="1690076">
                    <a:moveTo>
                      <a:pt x="971308" y="0"/>
                    </a:moveTo>
                    <a:lnTo>
                      <a:pt x="1942615" y="367592"/>
                    </a:lnTo>
                    <a:lnTo>
                      <a:pt x="1942615" y="1322484"/>
                    </a:lnTo>
                    <a:lnTo>
                      <a:pt x="971308" y="1690076"/>
                    </a:lnTo>
                    <a:lnTo>
                      <a:pt x="1" y="1322484"/>
                    </a:lnTo>
                    <a:lnTo>
                      <a:pt x="1" y="367592"/>
                    </a:lnTo>
                    <a:lnTo>
                      <a:pt x="971308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6"/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280" tIns="344634" rIns="305280" bIns="344634" numCol="1" spcCol="1270" rtlCol="0" anchor="ctr" anchorCtr="0">
                <a:noAutofit/>
              </a:bodyPr>
              <a:lstStyle/>
              <a:p>
                <a:pPr algn="ctr" defTabSz="457200" eaLnBrk="1" fontAlgn="auto" hangingPunct="1">
                  <a:spcAft>
                    <a:spcPts val="0"/>
                  </a:spcAft>
                </a:pPr>
                <a:endParaRPr lang="ru-RU" sz="1000" kern="0" dirty="0">
                  <a:solidFill>
                    <a:srgbClr val="FFFFFF"/>
                  </a:solidFill>
                  <a:latin typeface="Montserrat" panose="020B0604020202020204" charset="-52"/>
                  <a:cs typeface="Arial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E023A23-8E90-42BB-A41E-293E8532AFBF}"/>
                  </a:ext>
                </a:extLst>
              </p:cNvPr>
              <p:cNvSpPr txBox="1"/>
              <p:nvPr/>
            </p:nvSpPr>
            <p:spPr>
              <a:xfrm>
                <a:off x="3422543" y="1825123"/>
                <a:ext cx="1020163" cy="10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algn="ctr">
                  <a:defRPr sz="1300" b="1">
                    <a:solidFill>
                      <a:srgbClr val="002060"/>
                    </a:solidFill>
                    <a:latin typeface="Montserrat Medium" pitchFamily="2" charset="-52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ru-RU" sz="700" dirty="0" smtClean="0"/>
                  <a:t>Экология</a:t>
                </a:r>
                <a:endParaRPr lang="ru-RU" sz="700" dirty="0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00" y="4059438"/>
              <a:ext cx="468000" cy="468000"/>
            </a:xfrm>
            <a:prstGeom prst="rect">
              <a:avLst/>
            </a:prstGeom>
          </p:spPr>
        </p:pic>
      </p:grpSp>
      <p:sp>
        <p:nvSpPr>
          <p:cNvPr id="115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5097016" y="872647"/>
            <a:ext cx="4808984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587256" y="1004009"/>
            <a:ext cx="741301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Миссия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5089321" y="1434347"/>
            <a:ext cx="455362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Создание благоприятных условий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для социально-экономического развития Северо-Кавказского федерального округа путем эффективного управления особыми экономическими зонами и выстраивания взаимовыгодного сотрудничества между государством и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бизнесом</a:t>
            </a:r>
            <a:endParaRPr lang="ru-RU" sz="10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5104420" y="2441008"/>
            <a:ext cx="4801580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582808" y="2562080"/>
            <a:ext cx="877818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Цели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5096726" y="2995701"/>
            <a:ext cx="4546201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Формирование особых туристско-рекреационных экономических зон в Северо-Кавказском федеральном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округе, продвижение их на внутреннем и международном рынке</a:t>
            </a:r>
            <a:endParaRPr lang="ru-RU" sz="10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Создание привлекательной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инвестиционной среды в Северо-Кавказском федеральном округе совместно с органами государственной власти и бизнес-сообществом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Социально-экономическое развитие макрорегиона</a:t>
            </a:r>
          </a:p>
        </p:txBody>
      </p:sp>
      <p:sp>
        <p:nvSpPr>
          <p:cNvPr id="126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5092690" y="4365152"/>
            <a:ext cx="4813309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5587256" y="4471531"/>
            <a:ext cx="1177675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Стратегия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5084996" y="4919845"/>
            <a:ext cx="4557953" cy="157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Обеспечение достижения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стратегических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целей развития Северо-Кавказского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федерального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округа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благоприятного инвестиционного климата в Северо-Кавказском федеральном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округе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Строительство значимых инфраструктурных объектов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Повышение инвестиционной активности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Управление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, продвижение и развитие свободных экономических зон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на территории СКФО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экономически эффективных проектов, направленных на долгосрочное устойчивое развитие</a:t>
            </a:r>
            <a:endParaRPr lang="ru-RU" sz="10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0" name="Picture 2" descr="C:\Users\magomedov_m\Downloads\missi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34" y="926647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magomedov_m\Downloads\objectiv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4" y="249500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magomedov_m\Downloads\planni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8" y="439943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0" y="872647"/>
            <a:ext cx="4771136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716898" y="1004009"/>
            <a:ext cx="4054238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Отраслевые приоритеты 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6" y="926647"/>
            <a:ext cx="324000" cy="324000"/>
          </a:xfrm>
          <a:prstGeom prst="rect">
            <a:avLst/>
          </a:prstGeom>
        </p:spPr>
      </p:pic>
      <p:sp>
        <p:nvSpPr>
          <p:cNvPr id="136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0" y="4652834"/>
            <a:ext cx="4771136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744003" y="4794466"/>
            <a:ext cx="4054238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Приоритетные задачи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9" y="4708468"/>
            <a:ext cx="324000" cy="3240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311920" y="5139136"/>
            <a:ext cx="4558955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Привлечение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инвесторов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Комплексный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подход к поддержке инвестиционных проектов, включая поиск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источников финансирования и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координацию мер государственной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поддержки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Финансирование значимых инвестиционных проектов на Северном Кавказе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Строительство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горнолыжных курортов и другой важной инфраструктуры для развития туризма на Северном Кавказе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свободными экономическими зонами горнолыжных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курортов</a:t>
            </a:r>
          </a:p>
        </p:txBody>
      </p:sp>
    </p:spTree>
    <p:extLst>
      <p:ext uri="{BB962C8B-B14F-4D97-AF65-F5344CB8AC3E}">
        <p14:creationId xmlns:p14="http://schemas.microsoft.com/office/powerpoint/2010/main" val="1640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программы и меры поддержки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311314" y="1052736"/>
            <a:ext cx="8890157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801555" y="1184099"/>
            <a:ext cx="4318744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Совместная программа с ПАО Сбербанк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384969" y="1614436"/>
            <a:ext cx="881650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Финансирование в рамках льготной ставки не выше 11,2% с учетом фондирования КАВКАЗ.РФ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Целевое расходование средств на реализацию инвестиционных проектов или финансирование оборотного капитала в рамках реализуемых инвестиционных проектов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Возможность реализации проектов на всей территории СКФО за исключением Ставропольского края</a:t>
            </a:r>
            <a:endParaRPr lang="ru-RU" sz="10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319159" y="2538215"/>
            <a:ext cx="8890157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809400" y="2669578"/>
            <a:ext cx="4318744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Целевые программы финансирования МСП Банка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384970" y="3099348"/>
            <a:ext cx="881650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стимулирования кредитования субъектов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МСП Банка России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Программа субсидирования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процентной ставки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, реализуемая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Минэкономразвития РФ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Льготное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кредитование субъектов МСП в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рамках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постановления 1764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стратегической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инициативы «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Взлет от </a:t>
            </a:r>
            <a:r>
              <a:rPr lang="ru-RU" sz="10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стартапа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до IPO»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в рамках постановления № 469)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Гарантийная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поддержка в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рамках федеральных законов №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44 ФЗ,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№223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ФЗ,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№ 185 ФЗ</a:t>
            </a:r>
          </a:p>
        </p:txBody>
      </p:sp>
      <p:sp>
        <p:nvSpPr>
          <p:cNvPr id="12" name="Прямоугольник: скругленные углы 13">
            <a:extLst>
              <a:ext uri="{FF2B5EF4-FFF2-40B4-BE49-F238E27FC236}">
                <a16:creationId xmlns:a16="http://schemas.microsoft.com/office/drawing/2014/main" id="{DAB82B9B-452A-4208-8368-CCF085E6C423}"/>
              </a:ext>
            </a:extLst>
          </p:cNvPr>
          <p:cNvSpPr/>
          <p:nvPr/>
        </p:nvSpPr>
        <p:spPr>
          <a:xfrm>
            <a:off x="311314" y="4191049"/>
            <a:ext cx="8890157" cy="432000"/>
          </a:xfrm>
          <a:prstGeom prst="roundRect">
            <a:avLst>
              <a:gd name="adj" fmla="val 4013"/>
            </a:avLst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txBody>
          <a:bodyPr lIns="54813" tIns="27407" rIns="54813" bIns="27407" rtlCol="0" anchor="ctr"/>
          <a:lstStyle/>
          <a:p>
            <a:pPr marL="417646" defTabSz="339879"/>
            <a:endParaRPr lang="ru-RU" sz="1292" b="1" kern="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62">
            <a:extLst>
              <a:ext uri="{FF2B5EF4-FFF2-40B4-BE49-F238E27FC236}">
                <a16:creationId xmlns:a16="http://schemas.microsoft.com/office/drawing/2014/main" id="{922B781E-8B2D-4163-A14A-6D3C657FF94F}"/>
              </a:ext>
            </a:extLst>
          </p:cNvPr>
          <p:cNvSpPr/>
          <p:nvPr/>
        </p:nvSpPr>
        <p:spPr>
          <a:xfrm>
            <a:off x="801555" y="4322411"/>
            <a:ext cx="7750198" cy="169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Совместная программа с АО </a:t>
            </a:r>
            <a:r>
              <a:rPr lang="ru-RU" altLang="ru-RU" sz="1100" b="1" kern="0" dirty="0" err="1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altLang="ru-RU" sz="1100" b="1" kern="0" dirty="0" smtClean="0">
                <a:solidFill>
                  <a:srgbClr val="002060"/>
                </a:solidFill>
                <a:latin typeface="Montserrat" pitchFamily="2" charset="-52"/>
                <a:ea typeface="Tahoma" panose="020B0604030504040204" pitchFamily="34" charset="0"/>
                <a:cs typeface="Arial" panose="020B0604020202020204" pitchFamily="34" charset="0"/>
              </a:rPr>
              <a:t> (в стадии разработки)</a:t>
            </a:r>
            <a:endParaRPr lang="ru-RU" altLang="ru-RU" sz="1100" b="1" kern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DC064-4F07-4E29-8117-161D94FA2A01}"/>
              </a:ext>
            </a:extLst>
          </p:cNvPr>
          <p:cNvSpPr txBox="1"/>
          <p:nvPr/>
        </p:nvSpPr>
        <p:spPr>
          <a:xfrm>
            <a:off x="384969" y="4852754"/>
            <a:ext cx="8824347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800"/>
              </a:spcBef>
              <a:buClr>
                <a:schemeClr val="tx2">
                  <a:lumMod val="10000"/>
                  <a:lumOff val="90000"/>
                </a:schemeClr>
              </a:buClr>
              <a:buFont typeface="Open Sans Light" panose="020B0306030504020204" pitchFamily="34" charset="0"/>
              <a:buChar char="›"/>
              <a:tabLst>
                <a:tab pos="457200" algn="l"/>
              </a:tabLst>
              <a:defRPr sz="140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Целевое финансирование отдельных проектов в сфере АПК на территории СКФО по согласованию </a:t>
            </a:r>
            <a:r>
              <a:rPr lang="ru-RU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 Минэкономразвития </a:t>
            </a: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РФ и КАВКАЗ.РФ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Возможности привлечения средств по ставкам ниже 5% с учетом совмещения инструментов субсидирования процентной ставки и фондирования со стороны КАВКАЗ.РФ</a:t>
            </a:r>
            <a:endParaRPr lang="ru-RU" sz="1000" kern="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2" b="90833" l="10000" r="90000">
                        <a14:foregroundMark x1="48443" y1="8611" x2="48443" y2="8611"/>
                        <a14:foregroundMark x1="65738" y1="36528" x2="65738" y2="36528"/>
                        <a14:foregroundMark x1="47377" y1="90833" x2="47377" y2="9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2" r="20492"/>
          <a:stretch/>
        </p:blipFill>
        <p:spPr>
          <a:xfrm>
            <a:off x="409283" y="1124736"/>
            <a:ext cx="288000" cy="28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5519"/>
          <a:stretch/>
        </p:blipFill>
        <p:spPr>
          <a:xfrm>
            <a:off x="409283" y="2669578"/>
            <a:ext cx="286458" cy="180000"/>
          </a:xfrm>
          <a:prstGeom prst="rect">
            <a:avLst/>
          </a:prstGeom>
        </p:spPr>
      </p:pic>
      <p:sp>
        <p:nvSpPr>
          <p:cNvPr id="22" name="AutoShape 4" descr="https://top-fon.com/uploads/posts/2023-01/1674746575_top-fon-com-p-fon-rosselkhozbanka-dlya-prezentatsii-3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papik.pro/uploads/posts/2021-11/1636190800_48-papik-pro-p-rosselkhozbank-logotip-foto-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3966" l="29260" r="70343">
                        <a14:backgroundMark x1="63885" y1="46959" x2="63885" y2="46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72" r="29771" b="26414"/>
          <a:stretch/>
        </p:blipFill>
        <p:spPr bwMode="auto">
          <a:xfrm>
            <a:off x="378936" y="4263049"/>
            <a:ext cx="26234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9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59" y="382964"/>
            <a:ext cx="7802194" cy="492443"/>
          </a:xfrm>
        </p:spPr>
        <p:txBody>
          <a:bodyPr/>
          <a:lstStyle/>
          <a:p>
            <a:r>
              <a:rPr lang="ru-RU" dirty="0" smtClean="0"/>
              <a:t>Реализация инвестиционных проектов </a:t>
            </a:r>
            <a:br>
              <a:rPr lang="ru-RU" dirty="0" smtClean="0"/>
            </a:br>
            <a:r>
              <a:rPr lang="ru-RU" dirty="0" smtClean="0"/>
              <a:t>в партнерстве с финансовыми институтами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-1" y="1268760"/>
            <a:ext cx="453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413698" y="1353955"/>
            <a:ext cx="38912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Ключевые особенности</a:t>
            </a:r>
            <a:endParaRPr lang="ru-RU" altLang="ru-RU" sz="11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A82E8-CC28-4F4E-BF54-C04F9EA37931}"/>
              </a:ext>
            </a:extLst>
          </p:cNvPr>
          <p:cNvSpPr txBox="1"/>
          <p:nvPr/>
        </p:nvSpPr>
        <p:spPr>
          <a:xfrm>
            <a:off x="175159" y="1883292"/>
            <a:ext cx="4465103" cy="186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Идентификация перспективных инвестиционных проектов</a:t>
            </a:r>
          </a:p>
          <a:p>
            <a:r>
              <a:rPr lang="ru-RU" dirty="0" smtClean="0"/>
              <a:t>Содействие в формировании проектных материалов с учетом требований финансовых институтов</a:t>
            </a:r>
          </a:p>
          <a:p>
            <a:r>
              <a:rPr lang="ru-RU" dirty="0" smtClean="0"/>
              <a:t>Определение эффективного набора мер государственной поддержки</a:t>
            </a:r>
          </a:p>
          <a:p>
            <a:r>
              <a:rPr lang="ru-RU" dirty="0" smtClean="0"/>
              <a:t>Сопровождение заявки на финансирование при ее рассмотрении финансовыми институтами</a:t>
            </a:r>
            <a:endParaRPr lang="en-US" dirty="0" smtClean="0"/>
          </a:p>
          <a:p>
            <a:r>
              <a:rPr lang="ru-RU" dirty="0" smtClean="0"/>
              <a:t>Единое </a:t>
            </a:r>
            <a:r>
              <a:rPr lang="ru-RU" dirty="0"/>
              <a:t>информационное пространство</a:t>
            </a:r>
            <a:endParaRPr lang="en-US" dirty="0"/>
          </a:p>
          <a:p>
            <a:r>
              <a:rPr lang="ru-RU" dirty="0" smtClean="0"/>
              <a:t>Оперативное </a:t>
            </a:r>
            <a:r>
              <a:rPr lang="ru-RU" dirty="0"/>
              <a:t>взаимодействие и поддержка федеральных и региональных органов </a:t>
            </a:r>
            <a:r>
              <a:rPr lang="ru-RU" dirty="0" smtClean="0"/>
              <a:t>власти</a:t>
            </a:r>
            <a:endParaRPr lang="en-US" dirty="0"/>
          </a:p>
        </p:txBody>
      </p:sp>
      <p:grpSp>
        <p:nvGrpSpPr>
          <p:cNvPr id="7" name="Группа 14">
            <a:extLst>
              <a:ext uri="{FF2B5EF4-FFF2-40B4-BE49-F238E27FC236}">
                <a16:creationId xmlns:a16="http://schemas.microsoft.com/office/drawing/2014/main" id="{C45BE85C-84FC-4E56-9B8A-D7457D13E3A0}"/>
              </a:ext>
            </a:extLst>
          </p:cNvPr>
          <p:cNvGrpSpPr>
            <a:grpSpLocks noChangeAspect="1"/>
          </p:cNvGrpSpPr>
          <p:nvPr/>
        </p:nvGrpSpPr>
        <p:grpSpPr>
          <a:xfrm>
            <a:off x="5961112" y="2115005"/>
            <a:ext cx="3061139" cy="3060000"/>
            <a:chOff x="2019300" y="1675573"/>
            <a:chExt cx="3817412" cy="3817410"/>
          </a:xfrm>
        </p:grpSpPr>
        <p:sp>
          <p:nvSpPr>
            <p:cNvPr id="8" name="Овал 15">
              <a:extLst>
                <a:ext uri="{FF2B5EF4-FFF2-40B4-BE49-F238E27FC236}">
                  <a16:creationId xmlns:a16="http://schemas.microsoft.com/office/drawing/2014/main" id="{5DC9A1F9-E0E9-47B9-B9F5-56E5FA02B6F7}"/>
                </a:ext>
              </a:extLst>
            </p:cNvPr>
            <p:cNvSpPr/>
            <p:nvPr/>
          </p:nvSpPr>
          <p:spPr>
            <a:xfrm>
              <a:off x="2086132" y="1742405"/>
              <a:ext cx="3683746" cy="3683745"/>
            </a:xfrm>
            <a:prstGeom prst="ellipse">
              <a:avLst/>
            </a:prstGeom>
            <a:noFill/>
            <a:ln w="12700" cap="rnd" cmpd="sng" algn="ctr">
              <a:solidFill>
                <a:srgbClr val="21135F"/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вал 16"/>
            <p:cNvSpPr/>
            <p:nvPr/>
          </p:nvSpPr>
          <p:spPr>
            <a:xfrm>
              <a:off x="2019300" y="1675573"/>
              <a:ext cx="3817412" cy="3817410"/>
            </a:xfrm>
            <a:prstGeom prst="ellipse">
              <a:avLst/>
            </a:prstGeom>
            <a:noFill/>
            <a:ln w="22225" cap="rnd" cmpd="sng" algn="ctr">
              <a:solidFill>
                <a:srgbClr val="21135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Овал 17"/>
          <p:cNvSpPr/>
          <p:nvPr/>
        </p:nvSpPr>
        <p:spPr>
          <a:xfrm>
            <a:off x="7626849" y="3892651"/>
            <a:ext cx="432000" cy="432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20146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96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42">
            <a:extLst>
              <a:ext uri="{FF2B5EF4-FFF2-40B4-BE49-F238E27FC236}">
                <a16:creationId xmlns:a16="http://schemas.microsoft.com/office/drawing/2014/main" id="{5193AAB2-D0D3-4B8B-9D99-6BCA3B260EBC}"/>
              </a:ext>
            </a:extLst>
          </p:cNvPr>
          <p:cNvSpPr/>
          <p:nvPr/>
        </p:nvSpPr>
        <p:spPr>
          <a:xfrm>
            <a:off x="7333076" y="2768754"/>
            <a:ext cx="1056965" cy="271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61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rgbClr val="D6861C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Инициатор проекта</a:t>
            </a:r>
            <a:endParaRPr lang="ru-RU" sz="1100" b="1" dirty="0">
              <a:solidFill>
                <a:srgbClr val="D6861C"/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61">
            <a:extLst>
              <a:ext uri="{FF2B5EF4-FFF2-40B4-BE49-F238E27FC236}">
                <a16:creationId xmlns:a16="http://schemas.microsoft.com/office/drawing/2014/main" id="{84CBFE7D-C260-4EF2-808E-FCEB808DD836}"/>
              </a:ext>
            </a:extLst>
          </p:cNvPr>
          <p:cNvSpPr/>
          <p:nvPr/>
        </p:nvSpPr>
        <p:spPr>
          <a:xfrm>
            <a:off x="5052505" y="2259221"/>
            <a:ext cx="1206512" cy="271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8961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Внешние консультанты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62">
            <a:extLst>
              <a:ext uri="{FF2B5EF4-FFF2-40B4-BE49-F238E27FC236}">
                <a16:creationId xmlns:a16="http://schemas.microsoft.com/office/drawing/2014/main" id="{D452A42A-3C71-4065-871C-36E4A7B9AE4E}"/>
              </a:ext>
            </a:extLst>
          </p:cNvPr>
          <p:cNvSpPr/>
          <p:nvPr/>
        </p:nvSpPr>
        <p:spPr>
          <a:xfrm>
            <a:off x="4885911" y="4457399"/>
            <a:ext cx="1083991" cy="271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896157">
              <a:lnSpc>
                <a:spcPct val="800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Финансовые институты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43">
            <a:extLst>
              <a:ext uri="{FF2B5EF4-FFF2-40B4-BE49-F238E27FC236}">
                <a16:creationId xmlns:a16="http://schemas.microsoft.com/office/drawing/2014/main" id="{F485A2BD-296F-4434-B461-0637E923DFCE}"/>
              </a:ext>
            </a:extLst>
          </p:cNvPr>
          <p:cNvSpPr/>
          <p:nvPr/>
        </p:nvSpPr>
        <p:spPr>
          <a:xfrm>
            <a:off x="8762983" y="2264339"/>
            <a:ext cx="986893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6157">
              <a:lnSpc>
                <a:spcPct val="800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Институты развития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58">
            <a:extLst>
              <a:ext uri="{FF2B5EF4-FFF2-40B4-BE49-F238E27FC236}">
                <a16:creationId xmlns:a16="http://schemas.microsoft.com/office/drawing/2014/main" id="{5B42ECEF-E6FB-4501-B3D3-B1FD301B59ED}"/>
              </a:ext>
            </a:extLst>
          </p:cNvPr>
          <p:cNvSpPr/>
          <p:nvPr/>
        </p:nvSpPr>
        <p:spPr>
          <a:xfrm>
            <a:off x="8650288" y="4912934"/>
            <a:ext cx="814029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6157">
              <a:lnSpc>
                <a:spcPct val="800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Другие участники</a:t>
            </a:r>
            <a:endParaRPr lang="en-US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60">
            <a:extLst>
              <a:ext uri="{FF2B5EF4-FFF2-40B4-BE49-F238E27FC236}">
                <a16:creationId xmlns:a16="http://schemas.microsoft.com/office/drawing/2014/main" id="{2588A849-E03F-4E0F-9D9F-A4A4BF3A5FF8}"/>
              </a:ext>
            </a:extLst>
          </p:cNvPr>
          <p:cNvSpPr/>
          <p:nvPr/>
        </p:nvSpPr>
        <p:spPr>
          <a:xfrm>
            <a:off x="6897724" y="1556792"/>
            <a:ext cx="1252098" cy="271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6157">
              <a:lnSpc>
                <a:spcPct val="800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Федеральные органы власти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вал 20"/>
          <p:cNvSpPr>
            <a:spLocks noChangeAspect="1"/>
          </p:cNvSpPr>
          <p:nvPr/>
        </p:nvSpPr>
        <p:spPr>
          <a:xfrm rot="1087724">
            <a:off x="6806785" y="2805242"/>
            <a:ext cx="432000" cy="432000"/>
          </a:xfrm>
          <a:prstGeom prst="ellipse">
            <a:avLst/>
          </a:prstGeom>
          <a:noFill/>
          <a:ln w="28575" cap="flat" cmpd="sng" algn="ctr">
            <a:solidFill>
              <a:srgbClr val="D6861C"/>
            </a:solidFill>
            <a:prstDash val="solid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50">
            <a:extLst>
              <a:ext uri="{FF2B5EF4-FFF2-40B4-BE49-F238E27FC236}">
                <a16:creationId xmlns:a16="http://schemas.microsoft.com/office/drawing/2014/main" id="{E4C20858-19F8-4EEB-BDB6-F609F2EC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815" y="2885080"/>
            <a:ext cx="252000" cy="252000"/>
          </a:xfrm>
          <a:prstGeom prst="rect">
            <a:avLst/>
          </a:prstGeom>
        </p:spPr>
      </p:pic>
      <p:sp>
        <p:nvSpPr>
          <p:cNvPr id="19" name="Прямоугольник 60">
            <a:extLst>
              <a:ext uri="{FF2B5EF4-FFF2-40B4-BE49-F238E27FC236}">
                <a16:creationId xmlns:a16="http://schemas.microsoft.com/office/drawing/2014/main" id="{2588A849-E03F-4E0F-9D9F-A4A4BF3A5FF8}"/>
              </a:ext>
            </a:extLst>
          </p:cNvPr>
          <p:cNvSpPr/>
          <p:nvPr/>
        </p:nvSpPr>
        <p:spPr>
          <a:xfrm>
            <a:off x="6940275" y="5482297"/>
            <a:ext cx="118741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6157">
              <a:lnSpc>
                <a:spcPct val="800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Региональные органы власти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17" y="3947275"/>
            <a:ext cx="324000" cy="324000"/>
          </a:xfrm>
          <a:prstGeom prst="rect">
            <a:avLst/>
          </a:prstGeom>
        </p:spPr>
      </p:pic>
      <p:sp>
        <p:nvSpPr>
          <p:cNvPr id="23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0" y="4077072"/>
            <a:ext cx="453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A82E8-CC28-4F4E-BF54-C04F9EA37931}"/>
              </a:ext>
            </a:extLst>
          </p:cNvPr>
          <p:cNvSpPr txBox="1"/>
          <p:nvPr/>
        </p:nvSpPr>
        <p:spPr>
          <a:xfrm>
            <a:off x="175160" y="4629565"/>
            <a:ext cx="4360840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Подбор эффективных инструментов поддержки, позволяющих реализовать проекты (налоговые льготы, низкие процентные ставки, подключение к инженерной инфраструктуре и др.)</a:t>
            </a:r>
          </a:p>
          <a:p>
            <a:r>
              <a:rPr lang="ru-RU" dirty="0" smtClean="0"/>
              <a:t>Активное </a:t>
            </a:r>
            <a:r>
              <a:rPr lang="ru-RU" dirty="0"/>
              <a:t>взаимодействие с инвестиционным сообществом и быстрая обратная </a:t>
            </a:r>
            <a:r>
              <a:rPr lang="ru-RU" dirty="0" smtClean="0"/>
              <a:t>связь</a:t>
            </a:r>
          </a:p>
          <a:p>
            <a:r>
              <a:rPr lang="ru-RU" dirty="0" smtClean="0"/>
              <a:t>Возможность подключения федеральных и региональных органов власти с целью оперативного решения возникающих ограничений в реализации проекта</a:t>
            </a:r>
            <a:endParaRPr lang="ru-RU" dirty="0"/>
          </a:p>
        </p:txBody>
      </p:sp>
      <p:grpSp>
        <p:nvGrpSpPr>
          <p:cNvPr id="26" name="Группа 58">
            <a:extLst>
              <a:ext uri="{FF2B5EF4-FFF2-40B4-BE49-F238E27FC236}">
                <a16:creationId xmlns:a16="http://schemas.microsoft.com/office/drawing/2014/main" id="{D9C17997-9821-4C2E-81CE-E6CCDC0784D3}"/>
              </a:ext>
            </a:extLst>
          </p:cNvPr>
          <p:cNvGrpSpPr/>
          <p:nvPr/>
        </p:nvGrpSpPr>
        <p:grpSpPr>
          <a:xfrm rot="2100000">
            <a:off x="5889715" y="3536423"/>
            <a:ext cx="3240000" cy="187670"/>
            <a:chOff x="3330932" y="3335165"/>
            <a:chExt cx="3262763" cy="187670"/>
          </a:xfrm>
          <a:solidFill>
            <a:srgbClr val="0056B8"/>
          </a:solidFill>
        </p:grpSpPr>
        <p:sp>
          <p:nvSpPr>
            <p:cNvPr id="27" name="Овал 65">
              <a:extLst>
                <a:ext uri="{FF2B5EF4-FFF2-40B4-BE49-F238E27FC236}">
                  <a16:creationId xmlns:a16="http://schemas.microsoft.com/office/drawing/2014/main" id="{71344DCC-8992-4366-AE40-1249872B62D3}"/>
                </a:ext>
              </a:extLst>
            </p:cNvPr>
            <p:cNvSpPr/>
            <p:nvPr/>
          </p:nvSpPr>
          <p:spPr>
            <a:xfrm>
              <a:off x="3330932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Овал 66">
              <a:extLst>
                <a:ext uri="{FF2B5EF4-FFF2-40B4-BE49-F238E27FC236}">
                  <a16:creationId xmlns:a16="http://schemas.microsoft.com/office/drawing/2014/main" id="{0F741985-2BF3-47CB-9A0B-03F3A8962D38}"/>
                </a:ext>
              </a:extLst>
            </p:cNvPr>
            <p:cNvSpPr/>
            <p:nvPr/>
          </p:nvSpPr>
          <p:spPr>
            <a:xfrm>
              <a:off x="6406025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78F1AC7-74DD-49B6-8C3C-99DA533E20C5}"/>
              </a:ext>
            </a:extLst>
          </p:cNvPr>
          <p:cNvGrpSpPr/>
          <p:nvPr/>
        </p:nvGrpSpPr>
        <p:grpSpPr>
          <a:xfrm>
            <a:off x="5977206" y="2626725"/>
            <a:ext cx="432000" cy="432000"/>
            <a:chOff x="5205735" y="647077"/>
            <a:chExt cx="624876" cy="623762"/>
          </a:xfrm>
        </p:grpSpPr>
        <p:sp>
          <p:nvSpPr>
            <p:cNvPr id="51" name="Овал 22"/>
            <p:cNvSpPr/>
            <p:nvPr/>
          </p:nvSpPr>
          <p:spPr>
            <a:xfrm>
              <a:off x="5205735" y="647077"/>
              <a:ext cx="624876" cy="62376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2" name="Рисунок 48">
              <a:extLst>
                <a:ext uri="{FF2B5EF4-FFF2-40B4-BE49-F238E27FC236}">
                  <a16:creationId xmlns:a16="http://schemas.microsoft.com/office/drawing/2014/main" id="{591E01B9-B774-478F-A76F-D52D415D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338531" y="778448"/>
              <a:ext cx="363862" cy="363861"/>
            </a:xfrm>
            <a:prstGeom prst="rect">
              <a:avLst/>
            </a:prstGeom>
          </p:spPr>
        </p:pic>
      </p:grpSp>
      <p:sp>
        <p:nvSpPr>
          <p:cNvPr id="53" name="Прямоугольник 42">
            <a:extLst>
              <a:ext uri="{FF2B5EF4-FFF2-40B4-BE49-F238E27FC236}">
                <a16:creationId xmlns:a16="http://schemas.microsoft.com/office/drawing/2014/main" id="{D5433AC7-8753-4296-8E40-575C778791EF}"/>
              </a:ext>
            </a:extLst>
          </p:cNvPr>
          <p:cNvSpPr/>
          <p:nvPr/>
        </p:nvSpPr>
        <p:spPr>
          <a:xfrm>
            <a:off x="7376931" y="4493586"/>
            <a:ext cx="955171" cy="135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61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rgbClr val="21135F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КАВКАЗ.РФ</a:t>
            </a:r>
            <a:endParaRPr lang="ru-RU" sz="1100" b="1" dirty="0">
              <a:solidFill>
                <a:srgbClr val="21135F"/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Graphic 48" descr="Line arrow: Clockwise curve outline">
            <a:extLst>
              <a:ext uri="{FF2B5EF4-FFF2-40B4-BE49-F238E27FC236}">
                <a16:creationId xmlns:a16="http://schemas.microsoft.com/office/drawing/2014/main" id="{6E50FA6D-DA9D-4999-9A8C-5E0BD6BB1E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0219" y="3428865"/>
            <a:ext cx="612000" cy="612000"/>
          </a:xfrm>
          <a:prstGeom prst="rect">
            <a:avLst/>
          </a:prstGeom>
        </p:spPr>
      </p:pic>
      <p:pic>
        <p:nvPicPr>
          <p:cNvPr id="55" name="Graphic 87" descr="Line arrow: Clockwise curve outline">
            <a:extLst>
              <a:ext uri="{FF2B5EF4-FFF2-40B4-BE49-F238E27FC236}">
                <a16:creationId xmlns:a16="http://schemas.microsoft.com/office/drawing/2014/main" id="{A26DE1C6-E504-458D-A7B3-2B1FE428AD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7523773" y="3137080"/>
            <a:ext cx="576000" cy="576000"/>
          </a:xfrm>
          <a:prstGeom prst="rect">
            <a:avLst/>
          </a:prstGeom>
        </p:spPr>
      </p:pic>
      <p:sp>
        <p:nvSpPr>
          <p:cNvPr id="56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413698" y="4162267"/>
            <a:ext cx="2632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Преимущества для инвесторов</a:t>
            </a:r>
            <a:endParaRPr lang="ru-RU" altLang="ru-RU" sz="11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9C17997-9821-4C2E-81CE-E6CCDC0784D3}"/>
              </a:ext>
            </a:extLst>
          </p:cNvPr>
          <p:cNvGrpSpPr/>
          <p:nvPr/>
        </p:nvGrpSpPr>
        <p:grpSpPr>
          <a:xfrm rot="5400000">
            <a:off x="5880089" y="3551169"/>
            <a:ext cx="3240000" cy="187670"/>
            <a:chOff x="3330932" y="3335165"/>
            <a:chExt cx="3262763" cy="187670"/>
          </a:xfrm>
          <a:solidFill>
            <a:srgbClr val="0056B8"/>
          </a:solidFill>
        </p:grpSpPr>
        <p:sp>
          <p:nvSpPr>
            <p:cNvPr id="60" name="Овал 65">
              <a:extLst>
                <a:ext uri="{FF2B5EF4-FFF2-40B4-BE49-F238E27FC236}">
                  <a16:creationId xmlns:a16="http://schemas.microsoft.com/office/drawing/2014/main" id="{71344DCC-8992-4366-AE40-1249872B62D3}"/>
                </a:ext>
              </a:extLst>
            </p:cNvPr>
            <p:cNvSpPr/>
            <p:nvPr/>
          </p:nvSpPr>
          <p:spPr>
            <a:xfrm>
              <a:off x="3330932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" name="Овал 66">
              <a:extLst>
                <a:ext uri="{FF2B5EF4-FFF2-40B4-BE49-F238E27FC236}">
                  <a16:creationId xmlns:a16="http://schemas.microsoft.com/office/drawing/2014/main" id="{0F741985-2BF3-47CB-9A0B-03F3A8962D38}"/>
                </a:ext>
              </a:extLst>
            </p:cNvPr>
            <p:cNvSpPr/>
            <p:nvPr/>
          </p:nvSpPr>
          <p:spPr>
            <a:xfrm>
              <a:off x="6406025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2" name="Группа 58">
            <a:extLst>
              <a:ext uri="{FF2B5EF4-FFF2-40B4-BE49-F238E27FC236}">
                <a16:creationId xmlns:a16="http://schemas.microsoft.com/office/drawing/2014/main" id="{D9C17997-9821-4C2E-81CE-E6CCDC0784D3}"/>
              </a:ext>
            </a:extLst>
          </p:cNvPr>
          <p:cNvGrpSpPr/>
          <p:nvPr/>
        </p:nvGrpSpPr>
        <p:grpSpPr>
          <a:xfrm rot="8700000">
            <a:off x="5910636" y="3586144"/>
            <a:ext cx="3240000" cy="187670"/>
            <a:chOff x="3330932" y="3335165"/>
            <a:chExt cx="3262763" cy="187670"/>
          </a:xfrm>
          <a:solidFill>
            <a:srgbClr val="0056B8"/>
          </a:solidFill>
        </p:grpSpPr>
        <p:sp>
          <p:nvSpPr>
            <p:cNvPr id="63" name="Овал 65">
              <a:extLst>
                <a:ext uri="{FF2B5EF4-FFF2-40B4-BE49-F238E27FC236}">
                  <a16:creationId xmlns:a16="http://schemas.microsoft.com/office/drawing/2014/main" id="{71344DCC-8992-4366-AE40-1249872B62D3}"/>
                </a:ext>
              </a:extLst>
            </p:cNvPr>
            <p:cNvSpPr/>
            <p:nvPr/>
          </p:nvSpPr>
          <p:spPr>
            <a:xfrm>
              <a:off x="3330932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4" name="Овал 66">
              <a:extLst>
                <a:ext uri="{FF2B5EF4-FFF2-40B4-BE49-F238E27FC236}">
                  <a16:creationId xmlns:a16="http://schemas.microsoft.com/office/drawing/2014/main" id="{0F741985-2BF3-47CB-9A0B-03F3A8962D38}"/>
                </a:ext>
              </a:extLst>
            </p:cNvPr>
            <p:cNvSpPr/>
            <p:nvPr/>
          </p:nvSpPr>
          <p:spPr>
            <a:xfrm>
              <a:off x="6406025" y="3335165"/>
              <a:ext cx="187670" cy="187670"/>
            </a:xfrm>
            <a:prstGeom prst="ellipse">
              <a:avLst/>
            </a:prstGeom>
            <a:grpFill/>
            <a:ln w="571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1DA5C-E32C-4F9E-8E13-E5D812F71521}"/>
              </a:ext>
            </a:extLst>
          </p:cNvPr>
          <p:cNvGrpSpPr/>
          <p:nvPr/>
        </p:nvGrpSpPr>
        <p:grpSpPr>
          <a:xfrm>
            <a:off x="7260517" y="1902611"/>
            <a:ext cx="432000" cy="432000"/>
            <a:chOff x="6910226" y="1352416"/>
            <a:chExt cx="623762" cy="624874"/>
          </a:xfrm>
        </p:grpSpPr>
        <p:sp>
          <p:nvSpPr>
            <p:cNvPr id="39" name="Овал 34"/>
            <p:cNvSpPr/>
            <p:nvPr/>
          </p:nvSpPr>
          <p:spPr>
            <a:xfrm rot="21403094">
              <a:off x="6910226" y="1352416"/>
              <a:ext cx="623762" cy="62487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0" name="Рисунок 47">
              <a:extLst>
                <a:ext uri="{FF2B5EF4-FFF2-40B4-BE49-F238E27FC236}">
                  <a16:creationId xmlns:a16="http://schemas.microsoft.com/office/drawing/2014/main" id="{7E7A980C-1506-4E6C-94DB-0AF909AE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41598" y="1452922"/>
              <a:ext cx="361018" cy="36101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E09C93-13CF-4397-8DBF-DECCB8D0F03B}"/>
              </a:ext>
            </a:extLst>
          </p:cNvPr>
          <p:cNvGrpSpPr/>
          <p:nvPr/>
        </p:nvGrpSpPr>
        <p:grpSpPr>
          <a:xfrm>
            <a:off x="7272528" y="4956791"/>
            <a:ext cx="432000" cy="432000"/>
            <a:chOff x="9028828" y="1350125"/>
            <a:chExt cx="623762" cy="624874"/>
          </a:xfrm>
        </p:grpSpPr>
        <p:sp>
          <p:nvSpPr>
            <p:cNvPr id="36" name="Овал 34"/>
            <p:cNvSpPr/>
            <p:nvPr/>
          </p:nvSpPr>
          <p:spPr>
            <a:xfrm rot="21403094">
              <a:off x="9028828" y="1350125"/>
              <a:ext cx="623762" cy="62487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7" name="Рисунок 47">
              <a:extLst>
                <a:ext uri="{FF2B5EF4-FFF2-40B4-BE49-F238E27FC236}">
                  <a16:creationId xmlns:a16="http://schemas.microsoft.com/office/drawing/2014/main" id="{7E7A980C-1506-4E6C-94DB-0AF909AE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60200" y="1450631"/>
              <a:ext cx="361018" cy="36101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91108D-FCF1-493C-A91D-F72E1E9AD3D0}"/>
              </a:ext>
            </a:extLst>
          </p:cNvPr>
          <p:cNvGrpSpPr/>
          <p:nvPr/>
        </p:nvGrpSpPr>
        <p:grpSpPr>
          <a:xfrm>
            <a:off x="6043017" y="4340503"/>
            <a:ext cx="432000" cy="432000"/>
            <a:chOff x="6917359" y="4742487"/>
            <a:chExt cx="624874" cy="623762"/>
          </a:xfrm>
        </p:grpSpPr>
        <p:sp>
          <p:nvSpPr>
            <p:cNvPr id="42" name="Овал 21"/>
            <p:cNvSpPr/>
            <p:nvPr/>
          </p:nvSpPr>
          <p:spPr>
            <a:xfrm>
              <a:off x="6917359" y="4742487"/>
              <a:ext cx="624874" cy="62376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3" name="Рисунок 46">
              <a:extLst>
                <a:ext uri="{FF2B5EF4-FFF2-40B4-BE49-F238E27FC236}">
                  <a16:creationId xmlns:a16="http://schemas.microsoft.com/office/drawing/2014/main" id="{F0A77FBC-7B7B-4D2E-A71C-8C95EDA6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49287" y="4873859"/>
              <a:ext cx="361018" cy="36101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648868-29B9-4FFA-9008-0A01F50825AE}"/>
              </a:ext>
            </a:extLst>
          </p:cNvPr>
          <p:cNvGrpSpPr/>
          <p:nvPr/>
        </p:nvGrpSpPr>
        <p:grpSpPr>
          <a:xfrm>
            <a:off x="8562173" y="4354416"/>
            <a:ext cx="432000" cy="432000"/>
            <a:chOff x="9016017" y="4737236"/>
            <a:chExt cx="624876" cy="623762"/>
          </a:xfrm>
        </p:grpSpPr>
        <p:sp>
          <p:nvSpPr>
            <p:cNvPr id="45" name="Овал 19"/>
            <p:cNvSpPr/>
            <p:nvPr/>
          </p:nvSpPr>
          <p:spPr>
            <a:xfrm rot="21163876">
              <a:off x="9016017" y="4737236"/>
              <a:ext cx="624876" cy="62376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Рисунок 51">
              <a:extLst>
                <a:ext uri="{FF2B5EF4-FFF2-40B4-BE49-F238E27FC236}">
                  <a16:creationId xmlns:a16="http://schemas.microsoft.com/office/drawing/2014/main" id="{380F92EB-6B2C-47FD-9015-9417A0D7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47946" y="4868608"/>
              <a:ext cx="361018" cy="36101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C4986D-21F5-4BE8-9C0C-C8F64EE134B5}"/>
              </a:ext>
            </a:extLst>
          </p:cNvPr>
          <p:cNvGrpSpPr/>
          <p:nvPr/>
        </p:nvGrpSpPr>
        <p:grpSpPr>
          <a:xfrm>
            <a:off x="8544412" y="2615751"/>
            <a:ext cx="432000" cy="432000"/>
            <a:chOff x="10655227" y="1962074"/>
            <a:chExt cx="624876" cy="624876"/>
          </a:xfrm>
        </p:grpSpPr>
        <p:sp>
          <p:nvSpPr>
            <p:cNvPr id="48" name="Овал 18"/>
            <p:cNvSpPr/>
            <p:nvPr/>
          </p:nvSpPr>
          <p:spPr>
            <a:xfrm>
              <a:off x="10655227" y="1962074"/>
              <a:ext cx="624876" cy="62487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D6861C"/>
              </a:solidFill>
              <a:prstDash val="solid"/>
            </a:ln>
            <a:effectLst/>
          </p:spPr>
          <p:txBody>
            <a:bodyPr wrap="square" lIns="0" tIns="0" rIns="0" bIns="0" anchor="ctr"/>
            <a:lstStyle/>
            <a:p>
              <a:pPr marL="0" marR="0" lvl="0" indent="0" algn="ctr" defTabSz="896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10" b="0" i="0" u="none" strike="noStrike" kern="0" cap="none" spc="0" normalizeH="0" baseline="0" noProof="0" dirty="0">
                <a:ln>
                  <a:noFill/>
                </a:ln>
                <a:solidFill>
                  <a:srgbClr val="1D262B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Рисунок 45">
              <a:extLst>
                <a:ext uri="{FF2B5EF4-FFF2-40B4-BE49-F238E27FC236}">
                  <a16:creationId xmlns:a16="http://schemas.microsoft.com/office/drawing/2014/main" id="{C7E21B57-D860-45B8-8072-BA499A786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0790331" y="2109878"/>
              <a:ext cx="361018" cy="361018"/>
            </a:xfrm>
            <a:prstGeom prst="rect">
              <a:avLst/>
            </a:prstGeom>
          </p:spPr>
        </p:pic>
      </p:grpSp>
      <p:pic>
        <p:nvPicPr>
          <p:cNvPr id="65" name="Рисунок 31" descr="Фрагменты головоломки со сплошной заливкой">
            <a:extLst>
              <a:ext uri="{FF2B5EF4-FFF2-40B4-BE49-F238E27FC236}">
                <a16:creationId xmlns:a16="http://schemas.microsoft.com/office/drawing/2014/main" id="{502CC18F-7A37-750B-4659-3C5FB49CA52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75159" y="1340760"/>
            <a:ext cx="288000" cy="288000"/>
          </a:xfrm>
          <a:prstGeom prst="rect">
            <a:avLst/>
          </a:prstGeom>
        </p:spPr>
      </p:pic>
      <p:pic>
        <p:nvPicPr>
          <p:cNvPr id="66" name="Рисунок 22" descr="Зал заседаний со сплошной заливкой">
            <a:extLst>
              <a:ext uri="{FF2B5EF4-FFF2-40B4-BE49-F238E27FC236}">
                <a16:creationId xmlns:a16="http://schemas.microsoft.com/office/drawing/2014/main" id="{F742A837-06A5-FC50-A0A0-78DCD4192C9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5104" y="414907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Коробочные решения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3754" r="3610" b="2120"/>
          <a:stretch/>
        </p:blipFill>
        <p:spPr>
          <a:xfrm>
            <a:off x="679832" y="1273019"/>
            <a:ext cx="3904000" cy="2196000"/>
          </a:xfrm>
          <a:prstGeom prst="rect">
            <a:avLst/>
          </a:prstGeom>
        </p:spPr>
      </p:pic>
      <p:pic>
        <p:nvPicPr>
          <p:cNvPr id="11" name="Рисунок 15"/>
          <p:cNvPicPr>
            <a:picLocks noChangeAspect="1"/>
          </p:cNvPicPr>
          <p:nvPr/>
        </p:nvPicPr>
        <p:blipFill rotWithShape="1">
          <a:blip r:embed="rId3"/>
          <a:srcRect l="1161" t="7019" r="569" b="19970"/>
          <a:stretch/>
        </p:blipFill>
        <p:spPr>
          <a:xfrm>
            <a:off x="743832" y="4145879"/>
            <a:ext cx="3840000" cy="2160000"/>
          </a:xfrm>
          <a:prstGeom prst="rect">
            <a:avLst/>
          </a:prstGeom>
        </p:spPr>
      </p:pic>
      <p:sp>
        <p:nvSpPr>
          <p:cNvPr id="12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5231904" y="718824"/>
            <a:ext cx="4113584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5743369" y="804019"/>
            <a:ext cx="3395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/>
            <a:r>
              <a:rPr lang="ru-RU" altLang="ru-RU" sz="1100" b="1" dirty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Инвестиционная привлекательность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2163" y="1570030"/>
            <a:ext cx="4041576" cy="1601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Уникальные природные ландшафты региона, колоссальное культурное наследие</a:t>
            </a:r>
          </a:p>
          <a:p>
            <a:endParaRPr lang="ru-RU" dirty="0"/>
          </a:p>
          <a:p>
            <a:r>
              <a:rPr lang="ru-RU" dirty="0"/>
              <a:t>Средний срок окупаемости – 5 лет</a:t>
            </a:r>
          </a:p>
          <a:p>
            <a:endParaRPr lang="ru-RU" dirty="0"/>
          </a:p>
          <a:p>
            <a:r>
              <a:rPr lang="ru-RU" dirty="0"/>
              <a:t>Типовые бизнес-план и финансовая модель, </a:t>
            </a:r>
          </a:p>
          <a:p>
            <a:endParaRPr lang="ru-RU" dirty="0"/>
          </a:p>
          <a:p>
            <a:r>
              <a:rPr lang="ru-RU" dirty="0"/>
              <a:t>Возможность получения льготного финансирования и консультационной поддержки КАВКАЗ.РФ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7016" y="4272541"/>
            <a:ext cx="4041576" cy="1906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Возможность работы с известным российским брендом</a:t>
            </a:r>
          </a:p>
          <a:p>
            <a:endParaRPr lang="ru-RU" dirty="0"/>
          </a:p>
          <a:p>
            <a:r>
              <a:rPr lang="ru-RU" dirty="0"/>
              <a:t>Срок окупаемости – от 24 месяцев</a:t>
            </a:r>
          </a:p>
          <a:p>
            <a:endParaRPr lang="ru-RU" dirty="0"/>
          </a:p>
          <a:p>
            <a:r>
              <a:rPr lang="ru-RU" dirty="0"/>
              <a:t>Комплексная методологическая поддержка, включая пошаговый план открытия кафе и адаптацию финансовой модели</a:t>
            </a:r>
          </a:p>
          <a:p>
            <a:endParaRPr lang="ru-RU" dirty="0"/>
          </a:p>
          <a:p>
            <a:r>
              <a:rPr lang="ru-RU" dirty="0"/>
              <a:t>Возможность привлечения льготного финансирования КАВКАЗ.РФ</a:t>
            </a:r>
          </a:p>
        </p:txBody>
      </p:sp>
      <p:sp>
        <p:nvSpPr>
          <p:cNvPr id="16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191344" y="718824"/>
            <a:ext cx="4392488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734806" y="804019"/>
            <a:ext cx="3465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/>
            <a:r>
              <a:rPr lang="ru-RU" altLang="ru-RU" sz="1100" b="1" dirty="0" err="1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Глэмпинги</a:t>
            </a:r>
            <a:endParaRPr lang="ru-RU" altLang="ru-RU" sz="11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191343" y="3573449"/>
            <a:ext cx="4392489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734806" y="3658644"/>
            <a:ext cx="3465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/>
            <a:r>
              <a:rPr lang="ru-RU" altLang="ru-RU" sz="1100" b="1" dirty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Франшиза «Крошка картошка»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4" y="790824"/>
            <a:ext cx="288000" cy="288000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5" y="790824"/>
            <a:ext cx="288000" cy="288000"/>
          </a:xfrm>
          <a:prstGeom prst="rect">
            <a:avLst/>
          </a:prstGeom>
        </p:spPr>
      </p:pic>
      <p:pic>
        <p:nvPicPr>
          <p:cNvPr id="22" name="Рисунок 44"/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4" r="24267"/>
          <a:stretch/>
        </p:blipFill>
        <p:spPr>
          <a:xfrm>
            <a:off x="270174" y="364544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 основной функционал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320802" y="908720"/>
            <a:ext cx="9168702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348964" y="927277"/>
            <a:ext cx="9140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>
              <a:defRPr/>
            </a:pPr>
            <a:r>
              <a:rPr lang="ru-RU" altLang="ru-RU" sz="1100" b="1" dirty="0">
                <a:latin typeface="Montserrat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Инвестиционный портал </a:t>
            </a:r>
            <a:r>
              <a:rPr lang="ru-RU" altLang="ru-RU" sz="1100" b="1" dirty="0" smtClean="0">
                <a:latin typeface="Montserrat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КАВКАЗ.РФ представляет информацию о компании, ключевых направлениях ее деятельности (инвестиции и туризм) и содержит следующие ключевые разделы: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382" y="5149409"/>
            <a:ext cx="19015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Инвестиционная карта (тестовый режим)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512" y="2886739"/>
            <a:ext cx="16313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Финансирование</a:t>
            </a:r>
          </a:p>
          <a:p>
            <a:pPr algn="ctr"/>
            <a:r>
              <a:rPr lang="ru-RU" sz="1100" dirty="0" smtClean="0">
                <a:latin typeface="Montserrat" panose="020B0604020202020204" charset="-52"/>
              </a:rPr>
              <a:t>(тестовый режим)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9012" y="2886739"/>
            <a:ext cx="195367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Меры поддержки</a:t>
            </a:r>
          </a:p>
          <a:p>
            <a:pPr algn="ctr"/>
            <a:r>
              <a:rPr lang="ru-RU" sz="1100" dirty="0" smtClean="0">
                <a:latin typeface="Montserrat" panose="020B0604020202020204" charset="-52"/>
              </a:rPr>
              <a:t>(ограниченный функционал)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1813" y="2886739"/>
            <a:ext cx="20598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Инвестиционные проекты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7964" y="5169609"/>
            <a:ext cx="143148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Инвестиционные </a:t>
            </a:r>
          </a:p>
          <a:p>
            <a:pPr algn="ctr"/>
            <a:r>
              <a:rPr lang="ru-RU" sz="1100" dirty="0" smtClean="0">
                <a:latin typeface="Montserrat" panose="020B0604020202020204" charset="-52"/>
              </a:rPr>
              <a:t>паспорта регионов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3173" y="5149409"/>
            <a:ext cx="20723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Активы к продаже</a:t>
            </a:r>
          </a:p>
          <a:p>
            <a:pPr algn="ctr"/>
            <a:r>
              <a:rPr lang="ru-RU" sz="1100" dirty="0" smtClean="0">
                <a:latin typeface="Montserrat" panose="020B0604020202020204" charset="-52"/>
              </a:rPr>
              <a:t>(в стадии разработки)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447" y="5169609"/>
            <a:ext cx="2104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Montserrat" panose="020B0604020202020204" charset="-52"/>
              </a:rPr>
              <a:t>Стать резидентом ОЭЗ / инфраструктура ОЭЗ</a:t>
            </a:r>
            <a:r>
              <a:rPr lang="en-US" sz="1100" dirty="0" smtClean="0">
                <a:latin typeface="Montserrat" panose="020B0604020202020204" charset="-52"/>
              </a:rPr>
              <a:t> </a:t>
            </a:r>
            <a:endParaRPr lang="ru-RU" sz="1100" dirty="0" smtClean="0">
              <a:latin typeface="Montserrat" panose="020B060402020202020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400" y="2886739"/>
            <a:ext cx="184185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100" dirty="0" smtClean="0">
                <a:latin typeface="Montserrat" panose="020B0604020202020204" charset="-52"/>
              </a:rPr>
              <a:t>«Коробочные» решения</a:t>
            </a:r>
          </a:p>
          <a:p>
            <a:pPr algn="ctr"/>
            <a:r>
              <a:rPr lang="ru-RU" sz="1100" dirty="0" smtClean="0">
                <a:latin typeface="Montserrat" panose="020B0604020202020204" charset="-52"/>
              </a:rPr>
              <a:t>(в стадии разработки)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174" y="1692953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" y="1872953"/>
            <a:ext cx="720000" cy="720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476626" y="1679574"/>
            <a:ext cx="1080000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20" y="1859574"/>
            <a:ext cx="720000" cy="72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56400" y="1679574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7" y="1859574"/>
            <a:ext cx="720000" cy="72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96852" y="1687322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32" y="1867322"/>
            <a:ext cx="720000" cy="72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6174" y="3886988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" y="4066988"/>
            <a:ext cx="720000" cy="720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4" name="Rectangle 23"/>
          <p:cNvSpPr/>
          <p:nvPr/>
        </p:nvSpPr>
        <p:spPr>
          <a:xfrm>
            <a:off x="3156400" y="3873609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00" y="4089609"/>
            <a:ext cx="648000" cy="64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76626" y="3873609"/>
            <a:ext cx="1080000" cy="1080000"/>
          </a:xfrm>
          <a:prstGeom prst="rect">
            <a:avLst/>
          </a:prstGeom>
          <a:solidFill>
            <a:srgbClr val="005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96852" y="3871782"/>
            <a:ext cx="1080000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6" y="4053609"/>
            <a:ext cx="720000" cy="720000"/>
          </a:xfrm>
          <a:prstGeom prst="rect">
            <a:avLst/>
          </a:prstGeom>
        </p:spPr>
      </p:pic>
      <p:pic>
        <p:nvPicPr>
          <p:cNvPr id="29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91" y="405178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Навигатор мер поддержки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20385" r="2066"/>
          <a:stretch/>
        </p:blipFill>
        <p:spPr>
          <a:xfrm>
            <a:off x="275005" y="1628800"/>
            <a:ext cx="5616624" cy="4528776"/>
          </a:xfrm>
          <a:prstGeom prst="rect">
            <a:avLst/>
          </a:prstGeom>
        </p:spPr>
      </p:pic>
      <p:cxnSp>
        <p:nvCxnSpPr>
          <p:cNvPr id="5" name="Прямая соединительная линия 10"/>
          <p:cNvCxnSpPr/>
          <p:nvPr/>
        </p:nvCxnSpPr>
        <p:spPr>
          <a:xfrm flipH="1">
            <a:off x="6091458" y="2025344"/>
            <a:ext cx="0" cy="410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310916" y="1052784"/>
            <a:ext cx="576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871604" y="1137979"/>
            <a:ext cx="3465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/>
            <a:r>
              <a:rPr lang="ru-RU" altLang="ru-RU" sz="1100" b="1" dirty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Форма подбора мер поддержки</a:t>
            </a:r>
          </a:p>
        </p:txBody>
      </p:sp>
      <p:pic>
        <p:nvPicPr>
          <p:cNvPr id="1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0" y="1124784"/>
            <a:ext cx="288000" cy="288000"/>
          </a:xfrm>
          <a:prstGeom prst="rect">
            <a:avLst/>
          </a:prstGeom>
        </p:spPr>
      </p:pic>
      <p:sp>
        <p:nvSpPr>
          <p:cNvPr id="13" name="Прямоугольник 23">
            <a:extLst>
              <a:ext uri="{FF2B5EF4-FFF2-40B4-BE49-F238E27FC236}">
                <a16:creationId xmlns:a16="http://schemas.microsoft.com/office/drawing/2014/main" id="{EC01737D-A610-4894-933C-06D36B662CD8}"/>
              </a:ext>
            </a:extLst>
          </p:cNvPr>
          <p:cNvSpPr/>
          <p:nvPr/>
        </p:nvSpPr>
        <p:spPr>
          <a:xfrm>
            <a:off x="6329661" y="1052784"/>
            <a:ext cx="3231851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2566D330-01B9-4752-84A6-3EC9927F5278}"/>
              </a:ext>
            </a:extLst>
          </p:cNvPr>
          <p:cNvSpPr/>
          <p:nvPr/>
        </p:nvSpPr>
        <p:spPr>
          <a:xfrm>
            <a:off x="6899435" y="1137979"/>
            <a:ext cx="25794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657"/>
            <a:r>
              <a:rPr lang="ru-RU" altLang="ru-RU" sz="1100" b="1" dirty="0">
                <a:solidFill>
                  <a:srgbClr val="002060"/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Особенности функционала</a:t>
            </a:r>
          </a:p>
        </p:txBody>
      </p:sp>
      <p:pic>
        <p:nvPicPr>
          <p:cNvPr id="15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81" y="1124784"/>
            <a:ext cx="288000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41773" y="1988840"/>
            <a:ext cx="3198216" cy="327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85725" indent="-85725" defTabSz="4572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3E96D2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100" ker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Возможность подбора мер поддержки с учетом отрасли и региона реализации проекта, а также желаемого типа поддержки</a:t>
            </a:r>
          </a:p>
          <a:p>
            <a:endParaRPr lang="ru-RU" dirty="0"/>
          </a:p>
          <a:p>
            <a:r>
              <a:rPr lang="ru-RU" dirty="0"/>
              <a:t>Объединение на одном сайте федеральных и региональных, финансовых и нефинансовых мер поддержки</a:t>
            </a:r>
          </a:p>
          <a:p>
            <a:endParaRPr lang="ru-RU" dirty="0"/>
          </a:p>
          <a:p>
            <a:r>
              <a:rPr lang="ru-RU" dirty="0"/>
              <a:t>Навигатор позволяет провести первичный анализ возможности получения мер поддержки. В свою очередь, КАВКАЗ.РФ обеспечивает расширенное сопровождение предпринимателей по выбору оптимального пакета мер поддержки</a:t>
            </a:r>
          </a:p>
          <a:p>
            <a:endParaRPr lang="ru-RU" dirty="0"/>
          </a:p>
          <a:p>
            <a:r>
              <a:rPr lang="ru-RU" dirty="0"/>
              <a:t>Автоматическое обновление мер поддержки (в стадии разработки)</a:t>
            </a:r>
          </a:p>
        </p:txBody>
      </p:sp>
    </p:spTree>
    <p:extLst>
      <p:ext uri="{BB962C8B-B14F-4D97-AF65-F5344CB8AC3E}">
        <p14:creationId xmlns:p14="http://schemas.microsoft.com/office/powerpoint/2010/main" val="22911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59" y="382964"/>
            <a:ext cx="7802194" cy="246221"/>
          </a:xfrm>
        </p:spPr>
        <p:txBody>
          <a:bodyPr/>
          <a:lstStyle/>
          <a:p>
            <a:r>
              <a:rPr lang="ru-RU" dirty="0" smtClean="0"/>
              <a:t>Приложение 1: Ключевые документы для экспертизы проекта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" name="Группа 1033"/>
          <p:cNvGrpSpPr/>
          <p:nvPr/>
        </p:nvGrpSpPr>
        <p:grpSpPr>
          <a:xfrm>
            <a:off x="1468062" y="1294510"/>
            <a:ext cx="1677618" cy="2320646"/>
            <a:chOff x="3448334" y="1298693"/>
            <a:chExt cx="1693886" cy="1942616"/>
          </a:xfrm>
        </p:grpSpPr>
        <p:sp>
          <p:nvSpPr>
            <p:cNvPr id="5" name="Полилиния 143"/>
            <p:cNvSpPr/>
            <p:nvPr/>
          </p:nvSpPr>
          <p:spPr>
            <a:xfrm>
              <a:off x="3448334" y="1298693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algn="ctr" defTabSz="457200" eaLnBrk="1" fontAlgn="auto" hangingPunct="1">
                <a:spcAft>
                  <a:spcPts val="0"/>
                </a:spcAft>
              </a:pPr>
              <a:endParaRPr lang="ru-RU" sz="1000" kern="0" dirty="0">
                <a:solidFill>
                  <a:srgbClr val="FFFFFF"/>
                </a:solidFill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3452143" y="2482698"/>
              <a:ext cx="1690077" cy="167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Бизнес-план</a:t>
              </a:r>
            </a:p>
          </p:txBody>
        </p:sp>
      </p:grpSp>
      <p:grpSp>
        <p:nvGrpSpPr>
          <p:cNvPr id="8" name="Группа 1024"/>
          <p:cNvGrpSpPr/>
          <p:nvPr/>
        </p:nvGrpSpPr>
        <p:grpSpPr>
          <a:xfrm>
            <a:off x="5059274" y="1294510"/>
            <a:ext cx="1673845" cy="2320646"/>
            <a:chOff x="7052286" y="1298693"/>
            <a:chExt cx="1690077" cy="1942616"/>
          </a:xfrm>
        </p:grpSpPr>
        <p:sp>
          <p:nvSpPr>
            <p:cNvPr id="9" name="Полилиния 154"/>
            <p:cNvSpPr/>
            <p:nvPr/>
          </p:nvSpPr>
          <p:spPr>
            <a:xfrm>
              <a:off x="7052287" y="1298693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algn="ctr" defTabSz="457200" eaLnBrk="1" fontAlgn="auto" hangingPunct="1">
                <a:spcAft>
                  <a:spcPts val="0"/>
                </a:spcAft>
              </a:pPr>
              <a:endParaRPr lang="ru-RU" sz="1000" kern="0" dirty="0">
                <a:solidFill>
                  <a:srgbClr val="FFFFFF"/>
                </a:solidFill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7052286" y="2482698"/>
              <a:ext cx="1690077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Отчет финансово-технического аудита</a:t>
              </a:r>
            </a:p>
          </p:txBody>
        </p:sp>
      </p:grpSp>
      <p:grpSp>
        <p:nvGrpSpPr>
          <p:cNvPr id="12" name="Группа 1035"/>
          <p:cNvGrpSpPr/>
          <p:nvPr/>
        </p:nvGrpSpPr>
        <p:grpSpPr>
          <a:xfrm>
            <a:off x="5949931" y="3556625"/>
            <a:ext cx="1673846" cy="2320646"/>
            <a:chOff x="4355171" y="2947586"/>
            <a:chExt cx="1690078" cy="1942616"/>
          </a:xfrm>
        </p:grpSpPr>
        <p:sp>
          <p:nvSpPr>
            <p:cNvPr id="13" name="Полилиния 144"/>
            <p:cNvSpPr/>
            <p:nvPr/>
          </p:nvSpPr>
          <p:spPr>
            <a:xfrm>
              <a:off x="4355172" y="2947586"/>
              <a:ext cx="1690077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1" bIns="34463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4355171" y="4106589"/>
              <a:ext cx="1690077" cy="502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Контракты, коммерческие предложения</a:t>
              </a:r>
            </a:p>
          </p:txBody>
        </p:sp>
      </p:grpSp>
      <p:grpSp>
        <p:nvGrpSpPr>
          <p:cNvPr id="16" name="Группа 1023"/>
          <p:cNvGrpSpPr/>
          <p:nvPr/>
        </p:nvGrpSpPr>
        <p:grpSpPr>
          <a:xfrm>
            <a:off x="7743651" y="3556625"/>
            <a:ext cx="1673845" cy="2320646"/>
            <a:chOff x="7951115" y="2947586"/>
            <a:chExt cx="1690077" cy="1942616"/>
          </a:xfrm>
        </p:grpSpPr>
        <p:sp>
          <p:nvSpPr>
            <p:cNvPr id="17" name="Полилиния 155"/>
            <p:cNvSpPr/>
            <p:nvPr/>
          </p:nvSpPr>
          <p:spPr>
            <a:xfrm>
              <a:off x="7951115" y="2947586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7951115" y="4106589"/>
              <a:ext cx="1690077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Документация на земельные участки</a:t>
              </a:r>
            </a:p>
          </p:txBody>
        </p:sp>
      </p:grpSp>
      <p:grpSp>
        <p:nvGrpSpPr>
          <p:cNvPr id="20" name="Группа 1039"/>
          <p:cNvGrpSpPr/>
          <p:nvPr/>
        </p:nvGrpSpPr>
        <p:grpSpPr>
          <a:xfrm>
            <a:off x="565000" y="3553635"/>
            <a:ext cx="1677618" cy="2320646"/>
            <a:chOff x="3444524" y="4596479"/>
            <a:chExt cx="1693886" cy="1942616"/>
          </a:xfrm>
        </p:grpSpPr>
        <p:sp>
          <p:nvSpPr>
            <p:cNvPr id="21" name="Полилиния 161"/>
            <p:cNvSpPr/>
            <p:nvPr/>
          </p:nvSpPr>
          <p:spPr>
            <a:xfrm>
              <a:off x="3448334" y="4596479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1470" tIns="340824" rIns="301470" bIns="34082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3444524" y="5757985"/>
              <a:ext cx="1690077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Справки банков и налоговых органов</a:t>
              </a:r>
            </a:p>
          </p:txBody>
        </p:sp>
      </p:grpSp>
      <p:grpSp>
        <p:nvGrpSpPr>
          <p:cNvPr id="24" name="Группа 1037"/>
          <p:cNvGrpSpPr/>
          <p:nvPr/>
        </p:nvGrpSpPr>
        <p:grpSpPr>
          <a:xfrm>
            <a:off x="4156211" y="3556625"/>
            <a:ext cx="1673845" cy="2320646"/>
            <a:chOff x="7052287" y="4596479"/>
            <a:chExt cx="1690077" cy="1942616"/>
          </a:xfrm>
        </p:grpSpPr>
        <p:sp>
          <p:nvSpPr>
            <p:cNvPr id="25" name="Полилиния 153"/>
            <p:cNvSpPr/>
            <p:nvPr/>
          </p:nvSpPr>
          <p:spPr>
            <a:xfrm>
              <a:off x="7052287" y="4596479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7052287" y="5755482"/>
              <a:ext cx="1690077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Финансовая отчетность</a:t>
              </a:r>
            </a:p>
          </p:txBody>
        </p:sp>
      </p:grpSp>
      <p:grpSp>
        <p:nvGrpSpPr>
          <p:cNvPr id="28" name="Группа 1032"/>
          <p:cNvGrpSpPr/>
          <p:nvPr/>
        </p:nvGrpSpPr>
        <p:grpSpPr>
          <a:xfrm>
            <a:off x="3265555" y="1294510"/>
            <a:ext cx="1673843" cy="2320646"/>
            <a:chOff x="5249187" y="1298693"/>
            <a:chExt cx="1690076" cy="1942616"/>
          </a:xfrm>
        </p:grpSpPr>
        <p:sp>
          <p:nvSpPr>
            <p:cNvPr id="29" name="Полилиния 141"/>
            <p:cNvSpPr/>
            <p:nvPr/>
          </p:nvSpPr>
          <p:spPr>
            <a:xfrm>
              <a:off x="5249187" y="1298693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algn="ctr" defTabSz="457200" eaLnBrk="1" fontAlgn="auto" hangingPunct="1">
                <a:spcAft>
                  <a:spcPts val="0"/>
                </a:spcAft>
              </a:pPr>
              <a:endParaRPr lang="ru-RU" sz="1000" kern="0" dirty="0">
                <a:solidFill>
                  <a:srgbClr val="FFFFFF"/>
                </a:solidFill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5357530" y="2482698"/>
              <a:ext cx="1473390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Финансовая модель</a:t>
              </a:r>
            </a:p>
          </p:txBody>
        </p:sp>
      </p:grpSp>
      <p:grpSp>
        <p:nvGrpSpPr>
          <p:cNvPr id="32" name="Группа 1036"/>
          <p:cNvGrpSpPr/>
          <p:nvPr/>
        </p:nvGrpSpPr>
        <p:grpSpPr>
          <a:xfrm>
            <a:off x="6852994" y="1294510"/>
            <a:ext cx="1673845" cy="2320646"/>
            <a:chOff x="6153144" y="2947586"/>
            <a:chExt cx="1690077" cy="1942616"/>
          </a:xfrm>
        </p:grpSpPr>
        <p:sp>
          <p:nvSpPr>
            <p:cNvPr id="33" name="Полилиния 146"/>
            <p:cNvSpPr/>
            <p:nvPr/>
          </p:nvSpPr>
          <p:spPr>
            <a:xfrm>
              <a:off x="6153144" y="2947586"/>
              <a:ext cx="1690076" cy="1942616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6153144" y="4131591"/>
              <a:ext cx="1690077" cy="33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Маркетинговое исследование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304984" y="3556625"/>
            <a:ext cx="1727577" cy="2320646"/>
            <a:chOff x="2845307" y="2987469"/>
            <a:chExt cx="1660145" cy="2041975"/>
          </a:xfrm>
        </p:grpSpPr>
        <p:sp>
          <p:nvSpPr>
            <p:cNvPr id="37" name="Полилиния 147"/>
            <p:cNvSpPr/>
            <p:nvPr/>
          </p:nvSpPr>
          <p:spPr>
            <a:xfrm>
              <a:off x="2896943" y="2987469"/>
              <a:ext cx="1608509" cy="2041975"/>
            </a:xfrm>
            <a:custGeom>
              <a:avLst/>
              <a:gdLst>
                <a:gd name="connsiteX0" fmla="*/ 0 w 1942616"/>
                <a:gd name="connsiteY0" fmla="*/ 845038 h 1690076"/>
                <a:gd name="connsiteX1" fmla="*/ 422519 w 1942616"/>
                <a:gd name="connsiteY1" fmla="*/ 0 h 1690076"/>
                <a:gd name="connsiteX2" fmla="*/ 1520097 w 1942616"/>
                <a:gd name="connsiteY2" fmla="*/ 0 h 1690076"/>
                <a:gd name="connsiteX3" fmla="*/ 1942616 w 1942616"/>
                <a:gd name="connsiteY3" fmla="*/ 845038 h 1690076"/>
                <a:gd name="connsiteX4" fmla="*/ 1520097 w 1942616"/>
                <a:gd name="connsiteY4" fmla="*/ 1690076 h 1690076"/>
                <a:gd name="connsiteX5" fmla="*/ 422519 w 1942616"/>
                <a:gd name="connsiteY5" fmla="*/ 1690076 h 1690076"/>
                <a:gd name="connsiteX6" fmla="*/ 0 w 1942616"/>
                <a:gd name="connsiteY6" fmla="*/ 845038 h 16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616" h="1690076">
                  <a:moveTo>
                    <a:pt x="971308" y="0"/>
                  </a:moveTo>
                  <a:lnTo>
                    <a:pt x="1942615" y="367592"/>
                  </a:lnTo>
                  <a:lnTo>
                    <a:pt x="1942615" y="1322484"/>
                  </a:lnTo>
                  <a:lnTo>
                    <a:pt x="971308" y="1690076"/>
                  </a:lnTo>
                  <a:lnTo>
                    <a:pt x="1" y="1322484"/>
                  </a:lnTo>
                  <a:lnTo>
                    <a:pt x="1" y="367592"/>
                  </a:lnTo>
                  <a:lnTo>
                    <a:pt x="971308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>
              <a:glow>
                <a:schemeClr val="accent1"/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280" tIns="344634" rIns="305280" bIns="344634" numCol="1" spcCol="127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023A23-8E90-42BB-A41E-293E8532AFBF}"/>
                </a:ext>
              </a:extLst>
            </p:cNvPr>
            <p:cNvSpPr txBox="1"/>
            <p:nvPr/>
          </p:nvSpPr>
          <p:spPr>
            <a:xfrm>
              <a:off x="2845307" y="4205751"/>
              <a:ext cx="1608510" cy="528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002060"/>
                  </a:solidFill>
                  <a:latin typeface="Montserrat Medium" pitchFamily="2" charset="-52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/>
                <a:t>Заключение государственной экспертизы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4" y="1917950"/>
            <a:ext cx="756000" cy="756000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76" y="1917950"/>
            <a:ext cx="756000" cy="756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96" y="1911817"/>
            <a:ext cx="756000" cy="756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6" y="1911817"/>
            <a:ext cx="756000" cy="756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3" y="4164084"/>
            <a:ext cx="756000" cy="756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3" y="4164084"/>
            <a:ext cx="756000" cy="756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39" y="4145440"/>
            <a:ext cx="756000" cy="756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53" y="4143551"/>
            <a:ext cx="756000" cy="756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73" y="4164084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latin typeface="Montserrat" panose="020B0604020202020204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955</Words>
  <Application>Microsoft Office PowerPoint</Application>
  <PresentationFormat>Лист A4 (210x297 мм)</PresentationFormat>
  <Paragraphs>157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 Medium</vt:lpstr>
      <vt:lpstr>Calibri</vt:lpstr>
      <vt:lpstr>Arial Unicode MS</vt:lpstr>
      <vt:lpstr>Montserrat</vt:lpstr>
      <vt:lpstr>Open Sans Light</vt:lpstr>
      <vt:lpstr>Tahoma</vt:lpstr>
      <vt:lpstr>Helvetica Light</vt:lpstr>
      <vt:lpstr>Office Theme</vt:lpstr>
      <vt:lpstr>КАВКАЗ.РФ</vt:lpstr>
      <vt:lpstr>КАВКАЗ.РФ: миссия, цели и задачи</vt:lpstr>
      <vt:lpstr>Действующие программы и меры поддержки</vt:lpstr>
      <vt:lpstr>Реализация инвестиционных проектов  в партнерстве с финансовыми институтами</vt:lpstr>
      <vt:lpstr>Коробочные решения</vt:lpstr>
      <vt:lpstr>Структура и основной функционал</vt:lpstr>
      <vt:lpstr>Навигатор мер поддержки</vt:lpstr>
      <vt:lpstr>Приложения</vt:lpstr>
      <vt:lpstr>Приложение 1: Ключевые документы для экспертизы проекта</vt:lpstr>
      <vt:lpstr>Приложение 2: Инструменты инвестиционной политики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Филев Андрей Андреевич</dc:creator>
  <cp:lastModifiedBy>Ерохин Александр Валерьевич</cp:lastModifiedBy>
  <cp:revision>207</cp:revision>
  <cp:lastPrinted>2023-02-10T14:39:50Z</cp:lastPrinted>
  <dcterms:created xsi:type="dcterms:W3CDTF">2022-05-13T06:46:50Z</dcterms:created>
  <dcterms:modified xsi:type="dcterms:W3CDTF">2023-08-02T08:36:52Z</dcterms:modified>
</cp:coreProperties>
</file>